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95" r:id="rId2"/>
    <p:sldId id="321" r:id="rId3"/>
    <p:sldId id="359" r:id="rId4"/>
    <p:sldId id="361" r:id="rId5"/>
    <p:sldId id="362" r:id="rId6"/>
    <p:sldId id="363" r:id="rId7"/>
    <p:sldId id="360" r:id="rId8"/>
    <p:sldId id="364" r:id="rId9"/>
    <p:sldId id="365" r:id="rId10"/>
    <p:sldId id="366" r:id="rId11"/>
    <p:sldId id="367" r:id="rId12"/>
    <p:sldId id="322" r:id="rId13"/>
    <p:sldId id="369" r:id="rId14"/>
    <p:sldId id="370" r:id="rId15"/>
    <p:sldId id="371" r:id="rId16"/>
    <p:sldId id="372" r:id="rId17"/>
    <p:sldId id="373" r:id="rId18"/>
    <p:sldId id="374" r:id="rId19"/>
    <p:sldId id="375" r:id="rId20"/>
    <p:sldId id="376" r:id="rId21"/>
    <p:sldId id="377" r:id="rId22"/>
    <p:sldId id="378" r:id="rId23"/>
    <p:sldId id="380" r:id="rId24"/>
    <p:sldId id="381" r:id="rId25"/>
    <p:sldId id="382" r:id="rId26"/>
    <p:sldId id="384" r:id="rId27"/>
    <p:sldId id="383" r:id="rId28"/>
    <p:sldId id="385" r:id="rId29"/>
    <p:sldId id="386" r:id="rId30"/>
    <p:sldId id="387" r:id="rId31"/>
    <p:sldId id="388" r:id="rId32"/>
    <p:sldId id="389" r:id="rId33"/>
    <p:sldId id="390" r:id="rId34"/>
    <p:sldId id="391" r:id="rId35"/>
    <p:sldId id="392" r:id="rId36"/>
    <p:sldId id="395" r:id="rId37"/>
    <p:sldId id="394" r:id="rId38"/>
    <p:sldId id="396" r:id="rId39"/>
    <p:sldId id="397" r:id="rId40"/>
    <p:sldId id="393" r:id="rId41"/>
    <p:sldId id="398" r:id="rId42"/>
    <p:sldId id="400" r:id="rId43"/>
    <p:sldId id="409" r:id="rId44"/>
    <p:sldId id="399" r:id="rId45"/>
    <p:sldId id="401" r:id="rId46"/>
    <p:sldId id="402" r:id="rId47"/>
    <p:sldId id="404" r:id="rId48"/>
    <p:sldId id="410" r:id="rId49"/>
    <p:sldId id="412" r:id="rId50"/>
    <p:sldId id="413" r:id="rId51"/>
    <p:sldId id="414" r:id="rId52"/>
    <p:sldId id="406" r:id="rId53"/>
    <p:sldId id="405" r:id="rId54"/>
    <p:sldId id="407" r:id="rId55"/>
    <p:sldId id="415" r:id="rId56"/>
    <p:sldId id="408" r:id="rId57"/>
    <p:sldId id="411" r:id="rId58"/>
    <p:sldId id="416" r:id="rId59"/>
    <p:sldId id="418" r:id="rId60"/>
    <p:sldId id="419" r:id="rId61"/>
    <p:sldId id="420" r:id="rId62"/>
    <p:sldId id="421" r:id="rId63"/>
    <p:sldId id="422" r:id="rId64"/>
    <p:sldId id="425" r:id="rId65"/>
    <p:sldId id="423" r:id="rId66"/>
    <p:sldId id="424" r:id="rId67"/>
    <p:sldId id="427" r:id="rId68"/>
    <p:sldId id="426" r:id="rId69"/>
    <p:sldId id="428" r:id="rId70"/>
    <p:sldId id="429" r:id="rId71"/>
    <p:sldId id="431" r:id="rId72"/>
    <p:sldId id="430" r:id="rId73"/>
    <p:sldId id="433" r:id="rId74"/>
    <p:sldId id="432" r:id="rId75"/>
    <p:sldId id="434" r:id="rId76"/>
    <p:sldId id="435" r:id="rId77"/>
    <p:sldId id="436" r:id="rId78"/>
    <p:sldId id="439" r:id="rId79"/>
    <p:sldId id="438" r:id="rId80"/>
    <p:sldId id="437" r:id="rId81"/>
    <p:sldId id="440" r:id="rId82"/>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0813" autoAdjust="0"/>
  </p:normalViewPr>
  <p:slideViewPr>
    <p:cSldViewPr>
      <p:cViewPr>
        <p:scale>
          <a:sx n="125" d="100"/>
          <a:sy n="125" d="100"/>
        </p:scale>
        <p:origin x="-1284" y="-3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5F38BF-A01E-4308-AD87-D5DC4263B52C}" type="datetimeFigureOut">
              <a:rPr lang="zh-TW" altLang="en-US" smtClean="0"/>
              <a:t>2025/2/26</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970391-A90F-48C1-8E0D-20B010158E98}" type="slidenum">
              <a:rPr lang="zh-TW" altLang="en-US" smtClean="0"/>
              <a:t>‹#›</a:t>
            </a:fld>
            <a:endParaRPr lang="zh-TW" altLang="en-US"/>
          </a:p>
        </p:txBody>
      </p:sp>
    </p:spTree>
    <p:extLst>
      <p:ext uri="{BB962C8B-B14F-4D97-AF65-F5344CB8AC3E}">
        <p14:creationId xmlns:p14="http://schemas.microsoft.com/office/powerpoint/2010/main" val="19790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a:t>
            </a:fld>
            <a:endParaRPr lang="zh-TW" altLang="en-US"/>
          </a:p>
        </p:txBody>
      </p:sp>
    </p:spTree>
    <p:extLst>
      <p:ext uri="{BB962C8B-B14F-4D97-AF65-F5344CB8AC3E}">
        <p14:creationId xmlns:p14="http://schemas.microsoft.com/office/powerpoint/2010/main" val="22203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10</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11</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12</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13</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14</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15</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16</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17</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18</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19</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20</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21</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22</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23</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24</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25</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26</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27</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28</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29</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30</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31</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32</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33</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34</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35</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36</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37</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40</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41</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4</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61</a:t>
            </a:fld>
            <a:endParaRPr lang="zh-TW" altLang="en-US"/>
          </a:p>
        </p:txBody>
      </p:sp>
    </p:spTree>
    <p:extLst>
      <p:ext uri="{BB962C8B-B14F-4D97-AF65-F5344CB8AC3E}">
        <p14:creationId xmlns:p14="http://schemas.microsoft.com/office/powerpoint/2010/main" val="3127295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65</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66</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67</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69</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70</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71</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72</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73</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74</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5</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75</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76</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77</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78</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79</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80</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81</a:t>
            </a:fld>
            <a:endParaRPr lang="zh-TW" altLang="en-US"/>
          </a:p>
        </p:txBody>
      </p:sp>
    </p:spTree>
    <p:extLst>
      <p:ext uri="{BB962C8B-B14F-4D97-AF65-F5344CB8AC3E}">
        <p14:creationId xmlns:p14="http://schemas.microsoft.com/office/powerpoint/2010/main" val="61184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6</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7</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8</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70391-A90F-48C1-8E0D-20B010158E98}" type="slidenum">
              <a:rPr lang="zh-TW" altLang="en-US" smtClean="0"/>
              <a:t>9</a:t>
            </a:fld>
            <a:endParaRPr lang="zh-TW" altLang="en-US"/>
          </a:p>
        </p:txBody>
      </p:sp>
    </p:spTree>
    <p:extLst>
      <p:ext uri="{BB962C8B-B14F-4D97-AF65-F5344CB8AC3E}">
        <p14:creationId xmlns:p14="http://schemas.microsoft.com/office/powerpoint/2010/main" val="146969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695F7711-1C94-404B-8BF5-2C7931898BF6}" type="datetime1">
              <a:rPr lang="zh-TW" altLang="en-US" smtClean="0"/>
              <a:t>2025/2/26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219693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CDC07AA-2CBB-4314-9971-AD97DB34958A}" type="datetime1">
              <a:rPr lang="zh-TW" altLang="en-US" smtClean="0"/>
              <a:t>2025/2/26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200385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154781"/>
            <a:ext cx="2057400" cy="32908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54781"/>
            <a:ext cx="6019800" cy="32908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AC5DE02-8346-4899-939E-0D25131D2BC7}" type="datetime1">
              <a:rPr lang="zh-TW" altLang="en-US" smtClean="0"/>
              <a:t>2025/2/26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163549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0AD3415-B0A0-461E-B58A-278E640A4CD5}" type="datetime1">
              <a:rPr lang="zh-TW" altLang="en-US" smtClean="0"/>
              <a:t>2025/2/26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208711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21B43B0-1203-4AE0-8129-CF04A6277FF8}" type="datetime1">
              <a:rPr lang="zh-TW" altLang="en-US" smtClean="0"/>
              <a:t>2025/2/26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325660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41F2A2C-193A-4E44-9BCF-81A2BB6F6DFE}" type="datetime1">
              <a:rPr lang="zh-TW" altLang="en-US" smtClean="0"/>
              <a:t>2025/2/26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196244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9"/>
            <a:ext cx="8229600" cy="85725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586DA97-6D15-4172-B8D6-6B7FFC5C229C}" type="datetime1">
              <a:rPr lang="zh-TW" altLang="en-US" smtClean="0"/>
              <a:t>2025/2/26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1422497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44D6E1A-EC7E-4F69-9AC0-957F38B93D57}" type="datetime1">
              <a:rPr lang="zh-TW" altLang="en-US" smtClean="0"/>
              <a:t>2025/2/26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46727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D5F9680-3D7D-4901-8F50-0BDEE2DDEAE4}" type="datetime1">
              <a:rPr lang="zh-TW" altLang="en-US" smtClean="0"/>
              <a:t>2025/2/26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64903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43DBBA7-FFE1-4A58-B4AD-1129FA64304B}" type="datetime1">
              <a:rPr lang="zh-TW" altLang="en-US" smtClean="0"/>
              <a:t>2025/2/26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1276517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80EB015-176E-4FD9-A0C4-6567D08F5C31}" type="datetime1">
              <a:rPr lang="zh-TW" altLang="en-US" smtClean="0"/>
              <a:t>2025/2/26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168558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794913B-48D8-4547-866D-2383790F29A0}" type="datetime1">
              <a:rPr lang="zh-TW" altLang="en-US" smtClean="0"/>
              <a:t>2025/2/26</a:t>
            </a:fld>
            <a:endParaRPr lang="zh-TW" altLang="en-US"/>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497FAC6-DDDA-4EF9-AE53-E0AF4A47803E}" type="slidenum">
              <a:rPr lang="zh-TW" altLang="en-US" smtClean="0"/>
              <a:t>‹#›</a:t>
            </a:fld>
            <a:endParaRPr lang="zh-TW" altLang="en-US"/>
          </a:p>
        </p:txBody>
      </p:sp>
    </p:spTree>
    <p:extLst>
      <p:ext uri="{BB962C8B-B14F-4D97-AF65-F5344CB8AC3E}">
        <p14:creationId xmlns:p14="http://schemas.microsoft.com/office/powerpoint/2010/main" val="1367398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www.dll-files.com/m/"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9.tm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g"/><Relationship Id="rId7"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jpg"/><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7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7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14.png"/><Relationship Id="rId7"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18.pn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46.png"/><Relationship Id="rId3" Type="http://schemas.openxmlformats.org/officeDocument/2006/relationships/image" Target="../media/image119.png"/><Relationship Id="rId7" Type="http://schemas.openxmlformats.org/officeDocument/2006/relationships/image" Target="../media/image127.png"/><Relationship Id="rId12"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44.png"/><Relationship Id="rId5" Type="http://schemas.openxmlformats.org/officeDocument/2006/relationships/image" Target="../media/image123.png"/><Relationship Id="rId10" Type="http://schemas.openxmlformats.org/officeDocument/2006/relationships/image" Target="../media/image143.png"/><Relationship Id="rId4" Type="http://schemas.openxmlformats.org/officeDocument/2006/relationships/image" Target="../media/image120.png"/><Relationship Id="rId9"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29.png"/><Relationship Id="rId7"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48.png"/><Relationship Id="rId4" Type="http://schemas.openxmlformats.org/officeDocument/2006/relationships/image" Target="../media/image130.png"/><Relationship Id="rId9"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Autofit/>
          </a:bodyPr>
          <a:lstStyle/>
          <a:p>
            <a:r>
              <a:rPr lang="en-US" altLang="zh-TW" sz="2800" dirty="0" err="1"/>
              <a:t>TensorRT</a:t>
            </a:r>
            <a:r>
              <a:rPr lang="en-US" altLang="zh-TW" sz="2800" dirty="0"/>
              <a:t> </a:t>
            </a:r>
            <a:r>
              <a:rPr lang="en-US" altLang="zh-TW" sz="2800" dirty="0" smtClean="0"/>
              <a:t>8.6.5</a:t>
            </a:r>
            <a:r>
              <a:rPr lang="zh-TW" altLang="en-US" sz="2800" dirty="0" smtClean="0"/>
              <a:t>推論</a:t>
            </a:r>
            <a:endParaRPr lang="zh-TW" altLang="en-US" sz="2800" dirty="0"/>
          </a:p>
        </p:txBody>
      </p:sp>
      <p:sp>
        <p:nvSpPr>
          <p:cNvPr id="5" name="副標題 4"/>
          <p:cNvSpPr>
            <a:spLocks noGrp="1"/>
          </p:cNvSpPr>
          <p:nvPr>
            <p:ph type="subTitle" idx="1"/>
          </p:nvPr>
        </p:nvSpPr>
        <p:spPr/>
        <p:txBody>
          <a:bodyPr/>
          <a:lstStyle/>
          <a:p>
            <a:r>
              <a:rPr lang="en-US" altLang="zh-TW" dirty="0" smtClean="0">
                <a:solidFill>
                  <a:schemeClr val="tx1"/>
                </a:solidFill>
              </a:rPr>
              <a:t>2024/3/3</a:t>
            </a:r>
            <a:endParaRPr lang="zh-TW" altLang="en-US" dirty="0">
              <a:solidFill>
                <a:schemeClr val="tx1"/>
              </a:solidFill>
            </a:endParaRPr>
          </a:p>
        </p:txBody>
      </p:sp>
      <p:sp>
        <p:nvSpPr>
          <p:cNvPr id="3" name="投影片編號版面配置區 2"/>
          <p:cNvSpPr>
            <a:spLocks noGrp="1"/>
          </p:cNvSpPr>
          <p:nvPr>
            <p:ph type="sldNum" sz="quarter" idx="12"/>
          </p:nvPr>
        </p:nvSpPr>
        <p:spPr/>
        <p:txBody>
          <a:bodyPr/>
          <a:lstStyle/>
          <a:p>
            <a:fld id="{E497FAC6-DDDA-4EF9-AE53-E0AF4A47803E}" type="slidenum">
              <a:rPr lang="zh-TW" altLang="en-US" smtClean="0"/>
              <a:t>1</a:t>
            </a:fld>
            <a:endParaRPr lang="zh-TW" altLang="en-US"/>
          </a:p>
        </p:txBody>
      </p:sp>
      <p:sp>
        <p:nvSpPr>
          <p:cNvPr id="2" name="橢圓 1">
            <a:hlinkClick r:id="rId3" action="ppaction://hlinksldjump"/>
          </p:cNvPr>
          <p:cNvSpPr/>
          <p:nvPr/>
        </p:nvSpPr>
        <p:spPr>
          <a:xfrm>
            <a:off x="8914516" y="4896544"/>
            <a:ext cx="121980" cy="123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34204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使用 </a:t>
            </a:r>
            <a:r>
              <a:rPr lang="en-US" altLang="zh-TW" sz="2000" b="1" dirty="0" smtClean="0"/>
              <a:t>OpenCV2.4.9 </a:t>
            </a:r>
            <a:r>
              <a:rPr lang="zh-TW" altLang="en-US" sz="2000" b="1" dirty="0" smtClean="0"/>
              <a:t>推論</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solidFill>
                  <a:schemeClr val="bg1"/>
                </a:solidFill>
              </a:rPr>
              <a:t>10</a:t>
            </a:fld>
            <a:endParaRPr lang="zh-TW" altLang="en-US" dirty="0">
              <a:solidFill>
                <a:schemeClr val="bg1"/>
              </a:solidFill>
            </a:endParaRPr>
          </a:p>
        </p:txBody>
      </p:sp>
      <p:sp>
        <p:nvSpPr>
          <p:cNvPr id="23" name="文字方塊 22"/>
          <p:cNvSpPr txBox="1"/>
          <p:nvPr/>
        </p:nvSpPr>
        <p:spPr>
          <a:xfrm>
            <a:off x="250464" y="432996"/>
            <a:ext cx="8260232" cy="338554"/>
          </a:xfrm>
          <a:prstGeom prst="rect">
            <a:avLst/>
          </a:prstGeom>
          <a:noFill/>
        </p:spPr>
        <p:txBody>
          <a:bodyPr wrap="square" rtlCol="0">
            <a:spAutoFit/>
          </a:bodyPr>
          <a:lstStyle/>
          <a:p>
            <a:r>
              <a:rPr lang="zh-TW" altLang="en-US" sz="1600" b="1" dirty="0"/>
              <a:t>將</a:t>
            </a:r>
            <a:r>
              <a:rPr lang="zh-TW" altLang="en-US" sz="1600" b="1" dirty="0" smtClean="0"/>
              <a:t>屬性頁</a:t>
            </a:r>
            <a:r>
              <a:rPr lang="en-US" altLang="zh-TW" sz="1600" b="1" dirty="0" smtClean="0"/>
              <a:t>-&gt;</a:t>
            </a:r>
            <a:r>
              <a:rPr lang="zh-TW" altLang="en-US" sz="1600" b="1" dirty="0"/>
              <a:t> </a:t>
            </a:r>
            <a:r>
              <a:rPr lang="zh-TW" altLang="en-US" sz="1600" b="1" dirty="0" smtClean="0"/>
              <a:t>連接器 </a:t>
            </a:r>
            <a:r>
              <a:rPr lang="en-US" altLang="zh-TW" sz="1600" b="1" dirty="0" smtClean="0"/>
              <a:t>-&gt;</a:t>
            </a:r>
            <a:r>
              <a:rPr lang="zh-TW" altLang="en-US" sz="1600" b="1" dirty="0" smtClean="0"/>
              <a:t> 一般</a:t>
            </a:r>
            <a:r>
              <a:rPr lang="zh-TW" altLang="en-US" sz="1600" b="1" dirty="0"/>
              <a:t>的 其他 </a:t>
            </a:r>
            <a:r>
              <a:rPr lang="en-US" altLang="zh-TW" sz="1600" b="1" dirty="0"/>
              <a:t>Include</a:t>
            </a:r>
            <a:r>
              <a:rPr lang="zh-TW" altLang="en-US" sz="1600" b="1" dirty="0"/>
              <a:t>目錄修改成 </a:t>
            </a:r>
            <a:r>
              <a:rPr lang="en-US" altLang="zh-TW" sz="1600" b="1" dirty="0" err="1"/>
              <a:t>OpenCV</a:t>
            </a:r>
            <a:r>
              <a:rPr lang="en-US" altLang="zh-TW" sz="1600" b="1" dirty="0"/>
              <a:t> 2.4.9 </a:t>
            </a:r>
            <a:r>
              <a:rPr lang="zh-TW" altLang="en-US" sz="1600" b="1" dirty="0"/>
              <a:t>的路徑</a:t>
            </a:r>
            <a:endParaRPr lang="en-US" altLang="zh-TW" sz="16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392" y="771550"/>
            <a:ext cx="3384376" cy="198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字方塊 10"/>
          <p:cNvSpPr txBox="1"/>
          <p:nvPr/>
        </p:nvSpPr>
        <p:spPr>
          <a:xfrm>
            <a:off x="179512" y="2715766"/>
            <a:ext cx="8260232" cy="338554"/>
          </a:xfrm>
          <a:prstGeom prst="rect">
            <a:avLst/>
          </a:prstGeom>
          <a:noFill/>
        </p:spPr>
        <p:txBody>
          <a:bodyPr wrap="square" rtlCol="0">
            <a:spAutoFit/>
          </a:bodyPr>
          <a:lstStyle/>
          <a:p>
            <a:r>
              <a:rPr lang="zh-TW" altLang="en-US" sz="1600" b="1" dirty="0"/>
              <a:t>將</a:t>
            </a:r>
            <a:r>
              <a:rPr lang="zh-TW" altLang="en-US" sz="1600" b="1" dirty="0" smtClean="0"/>
              <a:t>屬性頁</a:t>
            </a:r>
            <a:r>
              <a:rPr lang="en-US" altLang="zh-TW" sz="1600" b="1" dirty="0" smtClean="0"/>
              <a:t>-&gt;</a:t>
            </a:r>
            <a:r>
              <a:rPr lang="zh-TW" altLang="en-US" sz="1600" b="1" dirty="0"/>
              <a:t> </a:t>
            </a:r>
            <a:r>
              <a:rPr lang="zh-TW" altLang="en-US" sz="1600" b="1" dirty="0" smtClean="0"/>
              <a:t>連接器 </a:t>
            </a:r>
            <a:r>
              <a:rPr lang="en-US" altLang="zh-TW" sz="1600" b="1" dirty="0" smtClean="0"/>
              <a:t>-&gt;</a:t>
            </a:r>
            <a:r>
              <a:rPr lang="zh-TW" altLang="en-US" sz="1600" b="1" dirty="0" smtClean="0"/>
              <a:t> 輸入的 其他依賴相增加 </a:t>
            </a:r>
            <a:r>
              <a:rPr lang="en-US" altLang="zh-TW" sz="1600" b="1" dirty="0" err="1"/>
              <a:t>OpenCV</a:t>
            </a:r>
            <a:r>
              <a:rPr lang="en-US" altLang="zh-TW" sz="1600" b="1" dirty="0"/>
              <a:t> 2.4.9 </a:t>
            </a:r>
            <a:r>
              <a:rPr lang="zh-TW" altLang="en-US" sz="1600" b="1" dirty="0" smtClean="0"/>
              <a:t>會使用到的 </a:t>
            </a:r>
            <a:r>
              <a:rPr lang="en-US" altLang="zh-TW" sz="1600" b="1" dirty="0" smtClean="0"/>
              <a:t>.</a:t>
            </a:r>
            <a:r>
              <a:rPr lang="en-US" altLang="zh-TW" sz="1600" b="1" dirty="0" err="1" smtClean="0"/>
              <a:t>dll</a:t>
            </a:r>
            <a:endParaRPr lang="en-US" altLang="zh-TW" sz="1600" b="1"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3054320"/>
            <a:ext cx="3846691" cy="1985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414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使用 </a:t>
            </a:r>
            <a:r>
              <a:rPr lang="en-US" altLang="zh-TW" sz="2000" b="1" dirty="0" smtClean="0"/>
              <a:t>OpenCV2.4.9 </a:t>
            </a:r>
            <a:r>
              <a:rPr lang="zh-TW" altLang="en-US" sz="2000" b="1" dirty="0" smtClean="0"/>
              <a:t>推論</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solidFill>
                  <a:schemeClr val="bg1"/>
                </a:solidFill>
              </a:rPr>
              <a:t>11</a:t>
            </a:fld>
            <a:endParaRPr lang="zh-TW" altLang="en-US" dirty="0">
              <a:solidFill>
                <a:schemeClr val="bg1"/>
              </a:solidFill>
            </a:endParaRPr>
          </a:p>
        </p:txBody>
      </p:sp>
      <p:sp>
        <p:nvSpPr>
          <p:cNvPr id="23" name="文字方塊 22"/>
          <p:cNvSpPr txBox="1"/>
          <p:nvPr/>
        </p:nvSpPr>
        <p:spPr>
          <a:xfrm>
            <a:off x="250464" y="432996"/>
            <a:ext cx="8260232" cy="338554"/>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程式碼無法繼續，因找不到 </a:t>
            </a:r>
            <a:r>
              <a:rPr lang="en-US" altLang="zh-TW" sz="1600" b="1" dirty="0" smtClean="0"/>
              <a:t>MSVCP120D.dll &amp; MSVCR120D.dll</a:t>
            </a:r>
            <a:endParaRPr lang="en-US" altLang="zh-TW" sz="1600" b="1"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09" y="985889"/>
            <a:ext cx="2808312" cy="1009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580" y="985889"/>
            <a:ext cx="2801749" cy="1009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11"/>
          <p:cNvSpPr txBox="1"/>
          <p:nvPr/>
        </p:nvSpPr>
        <p:spPr>
          <a:xfrm>
            <a:off x="272208" y="2224514"/>
            <a:ext cx="8260232" cy="338554"/>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至 </a:t>
            </a:r>
            <a:r>
              <a:rPr lang="en-US" altLang="zh-TW" sz="1600" b="1" dirty="0" smtClean="0">
                <a:hlinkClick r:id="rId5"/>
              </a:rPr>
              <a:t>https://</a:t>
            </a:r>
            <a:r>
              <a:rPr lang="en-US" altLang="zh-TW" sz="1600" b="1" dirty="0">
                <a:hlinkClick r:id="rId5"/>
              </a:rPr>
              <a:t>www.dll-files.com/m</a:t>
            </a:r>
            <a:r>
              <a:rPr lang="en-US" altLang="zh-TW" sz="1600" b="1" dirty="0" smtClean="0">
                <a:hlinkClick r:id="rId5"/>
              </a:rPr>
              <a:t>/</a:t>
            </a:r>
            <a:r>
              <a:rPr lang="zh-TW" altLang="en-US" sz="1600" b="1" dirty="0" smtClean="0"/>
              <a:t> 下載對應 </a:t>
            </a:r>
            <a:r>
              <a:rPr lang="en-US" altLang="zh-TW" sz="1600" b="1" dirty="0" smtClean="0"/>
              <a:t>.</a:t>
            </a:r>
            <a:r>
              <a:rPr lang="en-US" altLang="zh-TW" sz="1600" b="1" dirty="0" err="1" smtClean="0"/>
              <a:t>dll</a:t>
            </a:r>
            <a:r>
              <a:rPr lang="en-US" altLang="zh-TW" sz="1600" b="1" dirty="0" smtClean="0"/>
              <a:t> </a:t>
            </a:r>
            <a:r>
              <a:rPr lang="zh-TW" altLang="en-US" sz="1600" b="1" dirty="0" smtClean="0"/>
              <a:t>放置 </a:t>
            </a:r>
            <a:r>
              <a:rPr lang="en-US" altLang="zh-TW" sz="1600" b="1" dirty="0" err="1" smtClean="0"/>
              <a:t>TensorRT</a:t>
            </a:r>
            <a:r>
              <a:rPr lang="en-US" altLang="zh-TW" sz="1600" b="1" dirty="0" smtClean="0"/>
              <a:t> </a:t>
            </a:r>
            <a:r>
              <a:rPr lang="zh-TW" altLang="en-US" sz="1600" b="1" dirty="0" smtClean="0"/>
              <a:t>的 </a:t>
            </a:r>
            <a:r>
              <a:rPr lang="en-US" altLang="zh-TW" sz="1600" b="1" dirty="0" smtClean="0"/>
              <a:t>Debug</a:t>
            </a:r>
            <a:r>
              <a:rPr lang="zh-TW" altLang="en-US" sz="1600" b="1" dirty="0" smtClean="0"/>
              <a:t> 資料夾</a:t>
            </a:r>
            <a:r>
              <a:rPr lang="zh-TW" altLang="en-US" sz="1600" b="1" dirty="0"/>
              <a:t>下</a:t>
            </a:r>
            <a:endParaRPr lang="en-US" altLang="zh-TW" sz="1600" b="1" dirty="0"/>
          </a:p>
        </p:txBody>
      </p:sp>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2715766"/>
            <a:ext cx="4464496" cy="185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169" y="3219822"/>
            <a:ext cx="2880320" cy="1069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64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Memory Leak </a:t>
            </a:r>
            <a:r>
              <a:rPr lang="zh-TW" altLang="en-US" sz="2000" b="1" dirty="0" smtClean="0"/>
              <a:t>問題</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12</a:t>
            </a:fld>
            <a:endParaRPr lang="zh-TW" altLang="en-US"/>
          </a:p>
        </p:txBody>
      </p:sp>
      <p:sp>
        <p:nvSpPr>
          <p:cNvPr id="8" name="文字方塊 7"/>
          <p:cNvSpPr txBox="1"/>
          <p:nvPr/>
        </p:nvSpPr>
        <p:spPr>
          <a:xfrm>
            <a:off x="307524" y="627534"/>
            <a:ext cx="8640960" cy="4031873"/>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在程式執行完後，發現有 </a:t>
            </a:r>
            <a:r>
              <a:rPr lang="en-US" altLang="zh-TW" sz="1600" b="1" dirty="0" smtClean="0"/>
              <a:t>Memory leak </a:t>
            </a:r>
            <a:r>
              <a:rPr lang="zh-TW" altLang="en-US" sz="1600" b="1" dirty="0" smtClean="0"/>
              <a:t>的情況</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zh-TW" altLang="en-US" sz="1600" b="1" dirty="0" smtClean="0"/>
              <a:t>透過 </a:t>
            </a:r>
            <a:r>
              <a:rPr lang="en-US" altLang="zh-TW" sz="1600" b="1" dirty="0" err="1" smtClean="0"/>
              <a:t>CrtDumpMemoryLeak</a:t>
            </a:r>
            <a:r>
              <a:rPr lang="en-US" altLang="zh-TW" sz="1600" b="1" dirty="0" smtClean="0"/>
              <a:t> ( ) </a:t>
            </a:r>
            <a:r>
              <a:rPr lang="zh-TW" altLang="en-US" sz="1600" b="1" dirty="0" smtClean="0"/>
              <a:t>和 </a:t>
            </a:r>
            <a:r>
              <a:rPr lang="en-US" altLang="zh-TW" sz="1600" b="1" dirty="0" err="1" smtClean="0"/>
              <a:t>CrtSetReportMode</a:t>
            </a:r>
            <a:r>
              <a:rPr lang="en-US" altLang="zh-TW" sz="1600" b="1" dirty="0" smtClean="0"/>
              <a:t> (</a:t>
            </a:r>
            <a:r>
              <a:rPr lang="zh-TW" altLang="en-US" sz="1600" b="1" dirty="0" smtClean="0"/>
              <a:t> </a:t>
            </a:r>
            <a:r>
              <a:rPr lang="en-US" altLang="zh-TW" sz="1600" b="1" dirty="0" smtClean="0"/>
              <a:t>)</a:t>
            </a:r>
            <a:r>
              <a:rPr lang="zh-TW" altLang="en-US" sz="1600" b="1" dirty="0" smtClean="0"/>
              <a:t> 可以觀察到 </a:t>
            </a:r>
            <a:r>
              <a:rPr lang="en-US" altLang="zh-TW" sz="1600" b="1" dirty="0" smtClean="0"/>
              <a:t>Memory leak </a:t>
            </a:r>
            <a:r>
              <a:rPr lang="zh-TW" altLang="en-US" sz="1600" b="1" dirty="0" smtClean="0"/>
              <a:t>更詳細的資訊</a:t>
            </a:r>
            <a:endParaRPr lang="en-US" altLang="zh-TW" sz="1600" b="1" dirty="0"/>
          </a:p>
          <a:p>
            <a:pPr marL="179388" indent="-179388">
              <a:buFont typeface="Wingdings" panose="05000000000000000000" pitchFamily="2" charset="2"/>
              <a:buChar char="l"/>
            </a:pPr>
            <a:endParaRPr lang="en-US" altLang="zh-TW" sz="1600" b="1" dirty="0" smtClean="0"/>
          </a:p>
          <a:p>
            <a:pPr marL="636588" lvl="1"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014224"/>
            <a:ext cx="4032448" cy="1781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291830"/>
            <a:ext cx="45339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4011909"/>
            <a:ext cx="6076497" cy="81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線單箭頭接點 11"/>
          <p:cNvCxnSpPr>
            <a:stCxn id="2" idx="3"/>
          </p:cNvCxnSpPr>
          <p:nvPr/>
        </p:nvCxnSpPr>
        <p:spPr>
          <a:xfrm>
            <a:off x="5217468" y="3525193"/>
            <a:ext cx="11547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6444208" y="3340527"/>
            <a:ext cx="898003" cy="369332"/>
          </a:xfrm>
          <a:prstGeom prst="rect">
            <a:avLst/>
          </a:prstGeom>
          <a:noFill/>
        </p:spPr>
        <p:txBody>
          <a:bodyPr wrap="none" rtlCol="0">
            <a:spAutoFit/>
          </a:bodyPr>
          <a:lstStyle/>
          <a:p>
            <a:r>
              <a:rPr lang="en-US" altLang="zh-TW" dirty="0" err="1" smtClean="0"/>
              <a:t>Opencv</a:t>
            </a:r>
            <a:endParaRPr lang="zh-TW" altLang="en-US" dirty="0"/>
          </a:p>
        </p:txBody>
      </p:sp>
      <p:cxnSp>
        <p:nvCxnSpPr>
          <p:cNvPr id="17" name="直線單箭頭接點 16"/>
          <p:cNvCxnSpPr>
            <a:stCxn id="3" idx="3"/>
          </p:cNvCxnSpPr>
          <p:nvPr/>
        </p:nvCxnSpPr>
        <p:spPr>
          <a:xfrm flipV="1">
            <a:off x="6760065" y="4418001"/>
            <a:ext cx="582146"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342211" y="4233335"/>
            <a:ext cx="1253548" cy="369332"/>
          </a:xfrm>
          <a:prstGeom prst="rect">
            <a:avLst/>
          </a:prstGeom>
          <a:noFill/>
        </p:spPr>
        <p:txBody>
          <a:bodyPr wrap="none" rtlCol="0">
            <a:spAutoFit/>
          </a:bodyPr>
          <a:lstStyle/>
          <a:p>
            <a:r>
              <a:rPr lang="en-US" altLang="zh-TW" dirty="0" smtClean="0"/>
              <a:t>Strcore.cpp</a:t>
            </a:r>
            <a:endParaRPr lang="zh-TW" altLang="en-US" dirty="0"/>
          </a:p>
        </p:txBody>
      </p:sp>
    </p:spTree>
    <p:extLst>
      <p:ext uri="{BB962C8B-B14F-4D97-AF65-F5344CB8AC3E}">
        <p14:creationId xmlns:p14="http://schemas.microsoft.com/office/powerpoint/2010/main" val="411880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Memory Leak </a:t>
            </a:r>
            <a:r>
              <a:rPr lang="zh-TW" altLang="en-US" sz="2000" b="1" dirty="0" smtClean="0"/>
              <a:t>問題</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13</a:t>
            </a:fld>
            <a:endParaRPr lang="zh-TW" altLang="en-US"/>
          </a:p>
        </p:txBody>
      </p:sp>
      <p:sp>
        <p:nvSpPr>
          <p:cNvPr id="8" name="文字方塊 7"/>
          <p:cNvSpPr txBox="1"/>
          <p:nvPr/>
        </p:nvSpPr>
        <p:spPr>
          <a:xfrm>
            <a:off x="307524" y="627534"/>
            <a:ext cx="8640960" cy="6247864"/>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利用 </a:t>
            </a:r>
            <a:r>
              <a:rPr lang="en-US" altLang="zh-TW" sz="1600" b="1" dirty="0" smtClean="0"/>
              <a:t>VS2019</a:t>
            </a:r>
            <a:r>
              <a:rPr lang="zh-TW" altLang="en-US" sz="1600" b="1" dirty="0" smtClean="0"/>
              <a:t> 的效能分析工具觀察推論開始後記憶體上升情況，與 </a:t>
            </a:r>
            <a:r>
              <a:rPr lang="en-US" altLang="zh-TW" sz="1600" b="1" dirty="0" smtClean="0"/>
              <a:t>C.H.</a:t>
            </a:r>
            <a:r>
              <a:rPr lang="zh-TW" altLang="en-US" sz="1600" b="1" dirty="0" smtClean="0"/>
              <a:t> </a:t>
            </a:r>
            <a:r>
              <a:rPr lang="en-US" altLang="zh-TW" sz="1600" b="1" dirty="0" smtClean="0"/>
              <a:t>HAUNG</a:t>
            </a:r>
            <a:r>
              <a:rPr lang="zh-TW" altLang="en-US" sz="1600" b="1" dirty="0" smtClean="0"/>
              <a:t> 討論後評估前述的 </a:t>
            </a:r>
            <a:r>
              <a:rPr lang="en-US" altLang="zh-TW" sz="1600" b="1" dirty="0" smtClean="0"/>
              <a:t>Memory leak </a:t>
            </a:r>
            <a:r>
              <a:rPr lang="zh-TW" altLang="en-US" sz="1600" b="1" dirty="0" smtClean="0"/>
              <a:t>訊息是 </a:t>
            </a:r>
            <a:r>
              <a:rPr lang="en-US" altLang="zh-TW" sz="1600" b="1" dirty="0" smtClean="0"/>
              <a:t>MFC </a:t>
            </a:r>
            <a:r>
              <a:rPr lang="zh-TW" altLang="en-US" sz="1600" b="1" dirty="0" smtClean="0"/>
              <a:t>等發生的 </a:t>
            </a:r>
            <a:r>
              <a:rPr lang="en-US" altLang="zh-TW" sz="1600" b="1" dirty="0" smtClean="0"/>
              <a:t>False Recall</a:t>
            </a:r>
            <a:r>
              <a:rPr lang="zh-TW" altLang="en-US" sz="1600" b="1" dirty="0" smtClean="0"/>
              <a:t>，實際程式運行時未發生記憶體會逐步上升的情況 </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636588" lvl="1"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22" y="1439389"/>
            <a:ext cx="6496843" cy="35135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484817"/>
            <a:ext cx="4817042" cy="109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589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Memory Leak </a:t>
            </a:r>
            <a:r>
              <a:rPr lang="zh-TW" altLang="en-US" sz="2000" b="1" dirty="0" smtClean="0"/>
              <a:t>問題</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14</a:t>
            </a:fld>
            <a:endParaRPr lang="zh-TW" altLang="en-US"/>
          </a:p>
        </p:txBody>
      </p:sp>
      <p:sp>
        <p:nvSpPr>
          <p:cNvPr id="8" name="文字方塊 7"/>
          <p:cNvSpPr txBox="1"/>
          <p:nvPr/>
        </p:nvSpPr>
        <p:spPr>
          <a:xfrm>
            <a:off x="261864" y="624076"/>
            <a:ext cx="8640960"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將預測次數提升至 </a:t>
            </a:r>
            <a:r>
              <a:rPr lang="en-US" altLang="zh-TW" sz="1600" b="1" dirty="0" smtClean="0"/>
              <a:t>500</a:t>
            </a:r>
            <a:r>
              <a:rPr lang="zh-TW" altLang="en-US" sz="1600" b="1" dirty="0" smtClean="0"/>
              <a:t> 次後透過效能分析工具進行分析，判斷推論過程中是否會有記憶體上升的情況 </a:t>
            </a:r>
            <a:r>
              <a:rPr lang="en-US" altLang="zh-TW" sz="1600" b="1" dirty="0" smtClean="0"/>
              <a:t>(</a:t>
            </a:r>
            <a:r>
              <a:rPr lang="zh-TW" altLang="en-US" sz="1600" b="1" dirty="0" smtClean="0"/>
              <a:t>將測試原版本 </a:t>
            </a:r>
            <a:r>
              <a:rPr lang="en-US" altLang="zh-TW" sz="1600" b="1" dirty="0" smtClean="0"/>
              <a:t>&amp; </a:t>
            </a:r>
            <a:r>
              <a:rPr lang="zh-TW" altLang="en-US" sz="1600" b="1" dirty="0" smtClean="0"/>
              <a:t>刻意 </a:t>
            </a:r>
            <a:r>
              <a:rPr lang="en-US" altLang="zh-TW" sz="1600" b="1" dirty="0" smtClean="0"/>
              <a:t>new  buffer </a:t>
            </a:r>
            <a:r>
              <a:rPr lang="zh-TW" altLang="en-US" sz="1600" b="1" dirty="0" smtClean="0"/>
              <a:t>後沒有</a:t>
            </a:r>
            <a:r>
              <a:rPr lang="en-US" altLang="zh-TW" sz="1600" b="1" dirty="0" smtClean="0"/>
              <a:t>delete </a:t>
            </a:r>
            <a:r>
              <a:rPr lang="zh-TW" altLang="en-US" sz="1600" b="1" dirty="0" smtClean="0"/>
              <a:t>的版本 </a:t>
            </a:r>
            <a:r>
              <a:rPr lang="en-US" altLang="zh-TW" sz="1600" b="1" dirty="0" smtClean="0"/>
              <a:t>)</a:t>
            </a:r>
          </a:p>
          <a:p>
            <a:pPr marL="179388" indent="-179388">
              <a:buFont typeface="Wingdings" panose="05000000000000000000" pitchFamily="2" charset="2"/>
              <a:buChar char="l"/>
            </a:pPr>
            <a:endParaRPr lang="en-US" altLang="zh-TW" sz="1600" b="1"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64" y="1563638"/>
            <a:ext cx="6442972" cy="1587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p:cNvCxnSpPr/>
          <p:nvPr/>
        </p:nvCxnSpPr>
        <p:spPr>
          <a:xfrm>
            <a:off x="6315843" y="2357260"/>
            <a:ext cx="11547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571867" y="2034094"/>
            <a:ext cx="1421905" cy="646331"/>
          </a:xfrm>
          <a:prstGeom prst="rect">
            <a:avLst/>
          </a:prstGeom>
          <a:noFill/>
        </p:spPr>
        <p:txBody>
          <a:bodyPr wrap="square" rtlCol="0">
            <a:spAutoFit/>
          </a:bodyPr>
          <a:lstStyle/>
          <a:p>
            <a:r>
              <a:rPr lang="zh-TW" altLang="en-US" dirty="0" smtClean="0"/>
              <a:t>原版本測試</a:t>
            </a:r>
            <a:endParaRPr lang="en-US" altLang="zh-TW" dirty="0" smtClean="0"/>
          </a:p>
          <a:p>
            <a:r>
              <a:rPr lang="zh-TW" altLang="en-US" dirty="0" smtClean="0"/>
              <a:t>分析結果</a:t>
            </a:r>
            <a:endParaRPr lang="zh-TW" alt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64" y="3327802"/>
            <a:ext cx="6442972" cy="176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線單箭頭接點 10"/>
          <p:cNvCxnSpPr/>
          <p:nvPr/>
        </p:nvCxnSpPr>
        <p:spPr>
          <a:xfrm>
            <a:off x="6315843" y="4155926"/>
            <a:ext cx="11547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571867" y="3832760"/>
            <a:ext cx="1421905" cy="646331"/>
          </a:xfrm>
          <a:prstGeom prst="rect">
            <a:avLst/>
          </a:prstGeom>
          <a:noFill/>
        </p:spPr>
        <p:txBody>
          <a:bodyPr wrap="square" rtlCol="0">
            <a:spAutoFit/>
          </a:bodyPr>
          <a:lstStyle/>
          <a:p>
            <a:r>
              <a:rPr lang="zh-TW" altLang="en-US" dirty="0" smtClean="0"/>
              <a:t>有 </a:t>
            </a:r>
            <a:r>
              <a:rPr lang="en-US" altLang="zh-TW" dirty="0" smtClean="0"/>
              <a:t>Buffer </a:t>
            </a:r>
            <a:r>
              <a:rPr lang="zh-TW" altLang="en-US" dirty="0" smtClean="0"/>
              <a:t>未清除的結果</a:t>
            </a:r>
            <a:endParaRPr lang="zh-TW" altLang="en-US" dirty="0"/>
          </a:p>
        </p:txBody>
      </p:sp>
    </p:spTree>
    <p:extLst>
      <p:ext uri="{BB962C8B-B14F-4D97-AF65-F5344CB8AC3E}">
        <p14:creationId xmlns:p14="http://schemas.microsoft.com/office/powerpoint/2010/main" val="864461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小結</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15</a:t>
            </a:fld>
            <a:endParaRPr lang="zh-TW" altLang="en-US"/>
          </a:p>
        </p:txBody>
      </p:sp>
      <p:sp>
        <p:nvSpPr>
          <p:cNvPr id="8" name="文字方塊 7"/>
          <p:cNvSpPr txBox="1"/>
          <p:nvPr/>
        </p:nvSpPr>
        <p:spPr>
          <a:xfrm>
            <a:off x="261864" y="624076"/>
            <a:ext cx="8640960" cy="3293209"/>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因應新筆電設備，需將 </a:t>
            </a:r>
            <a:r>
              <a:rPr lang="en-US" altLang="zh-TW" sz="1600" b="1" dirty="0" err="1" smtClean="0"/>
              <a:t>TensorRT</a:t>
            </a:r>
            <a:r>
              <a:rPr lang="en-US" altLang="zh-TW" sz="1600" b="1" dirty="0"/>
              <a:t> </a:t>
            </a:r>
            <a:r>
              <a:rPr lang="zh-TW" altLang="en-US" sz="1600" b="1" dirty="0"/>
              <a:t>更新</a:t>
            </a:r>
            <a:r>
              <a:rPr lang="zh-TW" altLang="en-US" sz="1600" b="1" dirty="0" smtClean="0"/>
              <a:t>至 </a:t>
            </a:r>
            <a:r>
              <a:rPr lang="en-US" altLang="zh-TW" sz="1600" b="1" dirty="0" err="1" smtClean="0"/>
              <a:t>TensorRT</a:t>
            </a:r>
            <a:r>
              <a:rPr lang="en-US" altLang="zh-TW" sz="1600" b="1" dirty="0" smtClean="0"/>
              <a:t> 8.6.1 &amp; </a:t>
            </a:r>
            <a:r>
              <a:rPr lang="en-US" altLang="zh-TW" sz="1600" b="1" dirty="0" err="1" smtClean="0"/>
              <a:t>Cuda</a:t>
            </a:r>
            <a:r>
              <a:rPr lang="en-US" altLang="zh-TW" sz="1600" b="1" dirty="0" smtClean="0"/>
              <a:t> 12.1 &amp; </a:t>
            </a:r>
            <a:r>
              <a:rPr lang="en-US" altLang="zh-TW" sz="1600" b="1" dirty="0" err="1" smtClean="0"/>
              <a:t>Cudnn</a:t>
            </a:r>
            <a:r>
              <a:rPr lang="en-US" altLang="zh-TW" sz="1600" b="1" dirty="0" smtClean="0"/>
              <a:t> 8.9.5</a:t>
            </a:r>
            <a:endParaRPr lang="en-US" altLang="zh-TW" sz="1600" b="1" dirty="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zh-TW" altLang="en-US" sz="1600" b="1" dirty="0" smtClean="0"/>
              <a:t>在新 </a:t>
            </a:r>
            <a:r>
              <a:rPr lang="en-US" altLang="zh-TW" sz="1600" b="1" dirty="0" err="1" smtClean="0"/>
              <a:t>TensorRT</a:t>
            </a:r>
            <a:r>
              <a:rPr lang="en-US" altLang="zh-TW" sz="1600" b="1" dirty="0" smtClean="0"/>
              <a:t> </a:t>
            </a:r>
            <a:r>
              <a:rPr lang="zh-TW" altLang="en-US" sz="1600" b="1" dirty="0" smtClean="0"/>
              <a:t>版本一樣可以使用 </a:t>
            </a:r>
            <a:r>
              <a:rPr lang="en-US" altLang="zh-TW" sz="1600" b="1" dirty="0" err="1" smtClean="0"/>
              <a:t>OpenCV</a:t>
            </a:r>
            <a:r>
              <a:rPr lang="en-US" altLang="zh-TW" sz="1600" b="1" dirty="0" smtClean="0"/>
              <a:t> 2.4.9 </a:t>
            </a:r>
            <a:r>
              <a:rPr lang="zh-TW" altLang="en-US" sz="1600" b="1" dirty="0" smtClean="0"/>
              <a:t>推論</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en-US" altLang="zh-TW" sz="1600" b="1" dirty="0" err="1" smtClean="0"/>
              <a:t>TensorRT</a:t>
            </a:r>
            <a:r>
              <a:rPr lang="en-US" altLang="zh-TW" sz="1600" b="1" dirty="0" smtClean="0"/>
              <a:t> </a:t>
            </a:r>
            <a:r>
              <a:rPr lang="zh-TW" altLang="en-US" sz="1600" b="1" dirty="0" smtClean="0"/>
              <a:t>推論時有出現 </a:t>
            </a:r>
            <a:r>
              <a:rPr lang="en-US" altLang="zh-TW" sz="1600" b="1" dirty="0" smtClean="0"/>
              <a:t>Memory leak </a:t>
            </a:r>
            <a:r>
              <a:rPr lang="zh-TW" altLang="en-US" sz="1600" b="1" dirty="0" smtClean="0"/>
              <a:t>的錯誤訊息，經分析後判斷為 </a:t>
            </a:r>
            <a:r>
              <a:rPr lang="en-US" altLang="zh-TW" sz="1600" b="1" dirty="0" smtClean="0"/>
              <a:t>MFC </a:t>
            </a:r>
            <a:r>
              <a:rPr lang="zh-TW" altLang="en-US" sz="1600" b="1" dirty="0" smtClean="0"/>
              <a:t>或載入模型時</a:t>
            </a:r>
            <a:r>
              <a:rPr lang="en-US" altLang="zh-TW" sz="1600" b="1" dirty="0" err="1" smtClean="0"/>
              <a:t>TensorRT</a:t>
            </a:r>
            <a:r>
              <a:rPr lang="en-US" altLang="zh-TW" sz="1600" b="1" dirty="0" smtClean="0"/>
              <a:t> </a:t>
            </a:r>
            <a:r>
              <a:rPr lang="zh-TW" altLang="en-US" sz="1600" b="1" dirty="0"/>
              <a:t>相關的 </a:t>
            </a:r>
            <a:r>
              <a:rPr lang="en-US" altLang="zh-TW" sz="1600" b="1" dirty="0" err="1"/>
              <a:t>dll</a:t>
            </a:r>
            <a:r>
              <a:rPr lang="en-US" altLang="zh-TW" sz="1600" b="1" dirty="0"/>
              <a:t> </a:t>
            </a:r>
            <a:r>
              <a:rPr lang="zh-TW" altLang="en-US" sz="1600" b="1" dirty="0" smtClean="0"/>
              <a:t>後的 </a:t>
            </a:r>
            <a:r>
              <a:rPr lang="en-US" altLang="zh-TW" sz="1600" b="1" dirty="0" smtClean="0"/>
              <a:t>False call</a:t>
            </a:r>
            <a:r>
              <a:rPr lang="zh-TW" altLang="en-US" sz="1600" b="1" dirty="0" smtClean="0"/>
              <a:t>，實際透過效能分析工具進行分析， </a:t>
            </a:r>
            <a:r>
              <a:rPr lang="en-US" altLang="zh-TW" sz="1600" b="1" dirty="0" err="1" smtClean="0"/>
              <a:t>TesnorRT</a:t>
            </a:r>
            <a:r>
              <a:rPr lang="en-US" altLang="zh-TW" sz="1600" b="1" dirty="0" smtClean="0"/>
              <a:t> </a:t>
            </a:r>
            <a:r>
              <a:rPr lang="zh-TW" altLang="en-US" sz="1600" b="1" dirty="0" smtClean="0"/>
              <a:t>推論並沒有出現記憶體上升的情況</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zh-TW" altLang="en-US" sz="1600" b="1" dirty="0" smtClean="0"/>
              <a:t>與 </a:t>
            </a:r>
            <a:r>
              <a:rPr lang="en-US" altLang="zh-TW" sz="1600" b="1" dirty="0" smtClean="0"/>
              <a:t>AXI</a:t>
            </a:r>
            <a:r>
              <a:rPr lang="zh-TW" altLang="en-US" sz="1600" b="1" dirty="0" smtClean="0"/>
              <a:t> 討論判斷 </a:t>
            </a:r>
            <a:r>
              <a:rPr lang="en-US" altLang="zh-TW" sz="1600" b="1" dirty="0" err="1" smtClean="0"/>
              <a:t>TensorRT</a:t>
            </a:r>
            <a:r>
              <a:rPr lang="en-US" altLang="zh-TW" sz="1600" b="1" dirty="0" smtClean="0"/>
              <a:t> </a:t>
            </a:r>
            <a:r>
              <a:rPr lang="zh-TW" altLang="en-US" sz="1600" b="1" dirty="0" smtClean="0"/>
              <a:t>在每一次讀取 </a:t>
            </a:r>
            <a:r>
              <a:rPr lang="en-US" altLang="zh-TW" sz="1600" b="1" dirty="0" smtClean="0"/>
              <a:t>.</a:t>
            </a:r>
            <a:r>
              <a:rPr lang="en-US" altLang="zh-TW" sz="1600" b="1" dirty="0" err="1" smtClean="0"/>
              <a:t>onnx</a:t>
            </a:r>
            <a:r>
              <a:rPr lang="en-US" altLang="zh-TW" sz="1600" b="1" dirty="0" smtClean="0"/>
              <a:t> </a:t>
            </a:r>
            <a:r>
              <a:rPr lang="zh-TW" altLang="en-US" sz="1600" b="1" dirty="0" smtClean="0"/>
              <a:t> 和開啟</a:t>
            </a:r>
            <a:r>
              <a:rPr lang="zh-TW" altLang="en-US" sz="1600" b="1" dirty="0"/>
              <a:t>時會需要較多時間</a:t>
            </a:r>
            <a:r>
              <a:rPr lang="zh-TW" altLang="en-US" sz="1600" b="1" dirty="0" smtClean="0"/>
              <a:t>，因此建議 </a:t>
            </a:r>
            <a:r>
              <a:rPr lang="en-US" altLang="zh-TW" sz="1600" b="1" dirty="0" err="1" smtClean="0"/>
              <a:t>TesnorRT</a:t>
            </a:r>
            <a:r>
              <a:rPr lang="en-US" altLang="zh-TW" sz="1600" b="1" dirty="0" smtClean="0"/>
              <a:t> </a:t>
            </a:r>
            <a:r>
              <a:rPr lang="zh-TW" altLang="en-US" sz="1600" b="1" dirty="0" smtClean="0"/>
              <a:t>可以在開啟後就保持開著以避免一直開啟關閉造成計算效能較久的問題</a:t>
            </a:r>
            <a:endParaRPr lang="en-US" altLang="zh-TW" sz="1600" b="1" dirty="0" smtClean="0"/>
          </a:p>
        </p:txBody>
      </p:sp>
    </p:spTree>
    <p:extLst>
      <p:ext uri="{BB962C8B-B14F-4D97-AF65-F5344CB8AC3E}">
        <p14:creationId xmlns:p14="http://schemas.microsoft.com/office/powerpoint/2010/main" val="120074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16</a:t>
            </a:fld>
            <a:endParaRPr lang="zh-TW" altLang="en-US"/>
          </a:p>
        </p:txBody>
      </p:sp>
      <p:sp>
        <p:nvSpPr>
          <p:cNvPr id="8" name="文字方塊 7"/>
          <p:cNvSpPr txBox="1"/>
          <p:nvPr/>
        </p:nvSpPr>
        <p:spPr>
          <a:xfrm>
            <a:off x="261864" y="624076"/>
            <a:ext cx="8640960" cy="584775"/>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新增 </a:t>
            </a:r>
            <a:r>
              <a:rPr lang="en-US" altLang="zh-TW" sz="1600" b="1" dirty="0" smtClean="0"/>
              <a:t>Task/</a:t>
            </a:r>
            <a:r>
              <a:rPr lang="en-US" altLang="zh-TW" sz="1600" b="1" dirty="0" err="1" smtClean="0"/>
              <a:t>TensorRTInference</a:t>
            </a:r>
            <a:r>
              <a:rPr lang="en-US" altLang="zh-TW" sz="1600" b="1" dirty="0" smtClean="0"/>
              <a:t> </a:t>
            </a:r>
            <a:r>
              <a:rPr lang="zh-TW" altLang="en-US" sz="1600" b="1" dirty="0" smtClean="0"/>
              <a:t>來進行 </a:t>
            </a:r>
            <a:r>
              <a:rPr lang="en-US" altLang="zh-TW" sz="1600" b="1" dirty="0" err="1" smtClean="0"/>
              <a:t>TensorRT</a:t>
            </a:r>
            <a:r>
              <a:rPr lang="zh-TW" altLang="en-US" sz="1600" b="1" dirty="0"/>
              <a:t> </a:t>
            </a:r>
            <a:r>
              <a:rPr lang="zh-TW" altLang="en-US" sz="1600" b="1" dirty="0" smtClean="0"/>
              <a:t>整合與測試</a:t>
            </a:r>
            <a:endParaRPr lang="en-US" altLang="zh-TW" sz="1600" b="1" dirty="0" smtClean="0"/>
          </a:p>
          <a:p>
            <a:pPr marL="179388" indent="-179388">
              <a:buFont typeface="Wingdings" panose="05000000000000000000" pitchFamily="2" charset="2"/>
              <a:buChar char="l"/>
            </a:pPr>
            <a:r>
              <a:rPr lang="zh-TW" altLang="en-US" sz="1600" b="1" dirty="0" smtClean="0"/>
              <a:t>在與 </a:t>
            </a:r>
            <a:r>
              <a:rPr lang="en-US" altLang="zh-TW" sz="1600" b="1" dirty="0" smtClean="0"/>
              <a:t>IP </a:t>
            </a:r>
            <a:r>
              <a:rPr lang="zh-TW" altLang="en-US" sz="1600" b="1" dirty="0" smtClean="0"/>
              <a:t>同層級資料夾下新增 </a:t>
            </a:r>
            <a:r>
              <a:rPr lang="en-US" altLang="zh-TW" sz="1600" b="1" dirty="0" err="1" smtClean="0"/>
              <a:t>TensorRT</a:t>
            </a:r>
            <a:r>
              <a:rPr lang="en-US" altLang="zh-TW" sz="1600" b="1" dirty="0" smtClean="0"/>
              <a:t> </a:t>
            </a:r>
            <a:r>
              <a:rPr lang="zh-TW" altLang="en-US" sz="1600" b="1" dirty="0" smtClean="0"/>
              <a:t>專案</a:t>
            </a:r>
            <a:endParaRPr lang="en-US" altLang="zh-TW" sz="16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00" y="1154763"/>
            <a:ext cx="4143424" cy="371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563637"/>
            <a:ext cx="2532235" cy="328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00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17</a:t>
            </a:fld>
            <a:endParaRPr lang="zh-TW" altLang="en-US"/>
          </a:p>
        </p:txBody>
      </p:sp>
      <p:sp>
        <p:nvSpPr>
          <p:cNvPr id="8" name="文字方塊 7"/>
          <p:cNvSpPr txBox="1"/>
          <p:nvPr/>
        </p:nvSpPr>
        <p:spPr>
          <a:xfrm>
            <a:off x="261864" y="624076"/>
            <a:ext cx="8640960" cy="338554"/>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在屬性頁中將組織類型從 </a:t>
            </a:r>
            <a:r>
              <a:rPr lang="en-US" altLang="zh-TW" sz="1600" b="1" dirty="0" smtClean="0"/>
              <a:t>.exe </a:t>
            </a:r>
            <a:r>
              <a:rPr lang="zh-TW" altLang="en-US" sz="1600" b="1" dirty="0" smtClean="0"/>
              <a:t>改成 </a:t>
            </a:r>
            <a:r>
              <a:rPr lang="en-US" altLang="zh-TW" sz="1600" b="1" dirty="0" smtClean="0"/>
              <a:t>.</a:t>
            </a:r>
            <a:r>
              <a:rPr lang="en-US" altLang="zh-TW" sz="1600" b="1" dirty="0" err="1" smtClean="0"/>
              <a:t>dll</a:t>
            </a:r>
            <a:r>
              <a:rPr lang="en-US" altLang="zh-TW" sz="1600" b="1" dirty="0" smtClean="0"/>
              <a:t>,</a:t>
            </a:r>
            <a:r>
              <a:rPr lang="zh-TW" altLang="en-US" sz="1600" b="1" dirty="0" smtClean="0"/>
              <a:t>並修改 </a:t>
            </a:r>
            <a:r>
              <a:rPr lang="en-US" altLang="zh-TW" sz="1600" b="1" dirty="0" err="1" smtClean="0"/>
              <a:t>opencv</a:t>
            </a:r>
            <a:r>
              <a:rPr lang="en-US" altLang="zh-TW" sz="1600" b="1" dirty="0" smtClean="0"/>
              <a:t> </a:t>
            </a:r>
            <a:r>
              <a:rPr lang="zh-TW" altLang="en-US" sz="1600" b="1" dirty="0" smtClean="0"/>
              <a:t>路徑</a:t>
            </a:r>
            <a:endParaRPr lang="en-US" altLang="zh-TW" sz="1600" b="1" dirty="0" smtClean="0"/>
          </a:p>
        </p:txBody>
      </p:sp>
      <p:pic>
        <p:nvPicPr>
          <p:cNvPr id="9" name="圖片 8"/>
          <p:cNvPicPr>
            <a:picLocks noChangeAspect="1"/>
          </p:cNvPicPr>
          <p:nvPr/>
        </p:nvPicPr>
        <p:blipFill>
          <a:blip r:embed="rId3"/>
          <a:stretch>
            <a:fillRect/>
          </a:stretch>
        </p:blipFill>
        <p:spPr>
          <a:xfrm>
            <a:off x="479748" y="962630"/>
            <a:ext cx="4137876" cy="2890996"/>
          </a:xfrm>
          <a:prstGeom prst="rect">
            <a:avLst/>
          </a:prstGeom>
        </p:spPr>
      </p:pic>
      <p:cxnSp>
        <p:nvCxnSpPr>
          <p:cNvPr id="10" name="直線單箭頭接點 9"/>
          <p:cNvCxnSpPr/>
          <p:nvPr/>
        </p:nvCxnSpPr>
        <p:spPr>
          <a:xfrm flipH="1">
            <a:off x="2548686" y="2643758"/>
            <a:ext cx="367130" cy="136815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43" y="4087685"/>
            <a:ext cx="4156616" cy="88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687459" y="4227934"/>
            <a:ext cx="4028557" cy="2077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57280"/>
          <a:stretch/>
        </p:blipFill>
        <p:spPr bwMode="auto">
          <a:xfrm>
            <a:off x="4926853" y="971377"/>
            <a:ext cx="3975971" cy="118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117" y="2283718"/>
            <a:ext cx="3975972" cy="146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7117" y="3853626"/>
            <a:ext cx="3975972" cy="89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85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18</a:t>
            </a:fld>
            <a:endParaRPr lang="zh-TW" altLang="en-US"/>
          </a:p>
        </p:txBody>
      </p:sp>
      <p:sp>
        <p:nvSpPr>
          <p:cNvPr id="8" name="文字方塊 7"/>
          <p:cNvSpPr txBox="1"/>
          <p:nvPr/>
        </p:nvSpPr>
        <p:spPr>
          <a:xfrm>
            <a:off x="261864" y="624076"/>
            <a:ext cx="8640960" cy="338554"/>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設定輸出的 </a:t>
            </a:r>
            <a:r>
              <a:rPr lang="en-US" altLang="zh-TW" sz="1600" b="1" dirty="0" smtClean="0"/>
              <a:t>.</a:t>
            </a:r>
            <a:r>
              <a:rPr lang="en-US" altLang="zh-TW" sz="1600" b="1" dirty="0" err="1" smtClean="0"/>
              <a:t>dll</a:t>
            </a:r>
            <a:r>
              <a:rPr lang="zh-TW" altLang="en-US" sz="1600" b="1" dirty="0" smtClean="0"/>
              <a:t> 路徑，並修改前置處理器定義與子系統 </a:t>
            </a:r>
            <a:endParaRPr lang="en-US" altLang="zh-TW" sz="1600" b="1"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30"/>
            <a:ext cx="4042872" cy="11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5" y="2859782"/>
            <a:ext cx="4042871" cy="143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22154"/>
          <a:stretch/>
        </p:blipFill>
        <p:spPr bwMode="auto">
          <a:xfrm>
            <a:off x="4299560" y="1501009"/>
            <a:ext cx="4630296" cy="2793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883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19</a:t>
            </a:fld>
            <a:endParaRPr lang="zh-TW" altLang="en-US"/>
          </a:p>
        </p:txBody>
      </p:sp>
      <p:sp>
        <p:nvSpPr>
          <p:cNvPr id="8" name="文字方塊 7"/>
          <p:cNvSpPr txBox="1"/>
          <p:nvPr/>
        </p:nvSpPr>
        <p:spPr>
          <a:xfrm>
            <a:off x="261864" y="624076"/>
            <a:ext cx="8640960" cy="338554"/>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在 </a:t>
            </a:r>
            <a:r>
              <a:rPr lang="en-US" altLang="zh-TW" sz="1600" b="1" dirty="0" err="1" smtClean="0"/>
              <a:t>DllManager</a:t>
            </a:r>
            <a:r>
              <a:rPr lang="en-US" altLang="zh-TW" sz="1600" b="1" dirty="0" smtClean="0"/>
              <a:t> </a:t>
            </a:r>
            <a:r>
              <a:rPr lang="zh-TW" altLang="en-US" sz="1600" b="1" dirty="0" smtClean="0"/>
              <a:t>專案中新增其他 </a:t>
            </a:r>
            <a:r>
              <a:rPr lang="en-US" altLang="zh-TW" sz="1600" b="1" dirty="0" smtClean="0"/>
              <a:t>Include </a:t>
            </a:r>
            <a:r>
              <a:rPr lang="zh-TW" altLang="en-US" sz="1600" b="1" dirty="0"/>
              <a:t>目錄</a:t>
            </a:r>
            <a:r>
              <a:rPr lang="zh-TW" altLang="en-US" sz="1600" b="1" dirty="0" smtClean="0"/>
              <a:t>與其他相依性</a:t>
            </a:r>
            <a:endParaRPr lang="en-US" altLang="zh-TW" sz="1600" b="1"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96" y="1203598"/>
            <a:ext cx="5073823" cy="341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203598"/>
            <a:ext cx="5204167" cy="341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859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推論前提</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a:t>
            </a:fld>
            <a:endParaRPr lang="zh-TW" altLang="en-US" dirty="0"/>
          </a:p>
        </p:txBody>
      </p:sp>
      <p:sp>
        <p:nvSpPr>
          <p:cNvPr id="8" name="文字方塊 7"/>
          <p:cNvSpPr txBox="1"/>
          <p:nvPr/>
        </p:nvSpPr>
        <p:spPr>
          <a:xfrm>
            <a:off x="323528" y="699541"/>
            <a:ext cx="7992888" cy="584775"/>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AI</a:t>
            </a:r>
            <a:r>
              <a:rPr lang="zh-TW" altLang="en-US" sz="1600" b="1" dirty="0" smtClean="0"/>
              <a:t> </a:t>
            </a:r>
            <a:r>
              <a:rPr lang="en-US" altLang="zh-TW" sz="1600" b="1" dirty="0" smtClean="0"/>
              <a:t>Training Tool </a:t>
            </a:r>
            <a:r>
              <a:rPr lang="zh-TW" altLang="en-US" sz="1600" b="1" dirty="0" smtClean="0"/>
              <a:t>在訓練完模型後，可以使用訓練好的模型參數來進行推論</a:t>
            </a:r>
            <a:endParaRPr lang="en-US" altLang="zh-TW" sz="1600" b="1" dirty="0" smtClean="0"/>
          </a:p>
          <a:p>
            <a:pPr marL="179388" indent="-179388">
              <a:buFont typeface="Wingdings" panose="05000000000000000000" pitchFamily="2" charset="2"/>
              <a:buChar char="l"/>
            </a:pPr>
            <a:endParaRPr lang="en-US" altLang="zh-TW" sz="1600" b="1" dirty="0"/>
          </a:p>
        </p:txBody>
      </p:sp>
      <p:sp>
        <p:nvSpPr>
          <p:cNvPr id="2" name="文字方塊 1"/>
          <p:cNvSpPr txBox="1"/>
          <p:nvPr/>
        </p:nvSpPr>
        <p:spPr>
          <a:xfrm>
            <a:off x="2644930" y="4711660"/>
            <a:ext cx="3350084" cy="369332"/>
          </a:xfrm>
          <a:prstGeom prst="rect">
            <a:avLst/>
          </a:prstGeom>
          <a:noFill/>
        </p:spPr>
        <p:txBody>
          <a:bodyPr wrap="none" rtlCol="0">
            <a:spAutoFit/>
          </a:bodyPr>
          <a:lstStyle/>
          <a:p>
            <a:r>
              <a:rPr lang="zh-TW" altLang="en-US" dirty="0" smtClean="0"/>
              <a:t>訓練好且解密完成的 </a:t>
            </a:r>
            <a:r>
              <a:rPr lang="en-US" altLang="zh-TW" dirty="0" smtClean="0"/>
              <a:t>.</a:t>
            </a:r>
            <a:r>
              <a:rPr lang="en-US" altLang="zh-TW" dirty="0" err="1" smtClean="0"/>
              <a:t>onnx</a:t>
            </a:r>
            <a:r>
              <a:rPr lang="zh-TW" altLang="en-US" dirty="0" smtClean="0"/>
              <a:t> 參數</a:t>
            </a:r>
            <a:endParaRPr lang="zh-TW" altLang="en-US"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761" y="1131590"/>
            <a:ext cx="3258398" cy="3563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70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 </a:t>
            </a:r>
            <a:r>
              <a:rPr lang="en-US" altLang="zh-TW" sz="2000" b="1" dirty="0" smtClean="0"/>
              <a:t>(</a:t>
            </a:r>
            <a:r>
              <a:rPr lang="zh-TW" altLang="en-US" sz="2000" b="1" dirty="0" smtClean="0"/>
              <a:t> 問題處理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20</a:t>
            </a:fld>
            <a:endParaRPr lang="zh-TW" altLang="en-US"/>
          </a:p>
        </p:txBody>
      </p:sp>
      <p:sp>
        <p:nvSpPr>
          <p:cNvPr id="8" name="文字方塊 7"/>
          <p:cNvSpPr txBox="1"/>
          <p:nvPr/>
        </p:nvSpPr>
        <p:spPr>
          <a:xfrm>
            <a:off x="261864" y="624076"/>
            <a:ext cx="8640960"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當前使用 </a:t>
            </a:r>
            <a:r>
              <a:rPr lang="en-US" altLang="zh-TW" sz="1600" b="1" dirty="0" smtClean="0"/>
              <a:t>Hotkey ( Ctrl + J )</a:t>
            </a:r>
            <a:r>
              <a:rPr lang="zh-TW" altLang="en-US" sz="1600" b="1" dirty="0" smtClean="0"/>
              <a:t>進行 </a:t>
            </a:r>
            <a:r>
              <a:rPr lang="en-US" altLang="zh-TW" sz="1600" b="1" dirty="0" err="1" smtClean="0"/>
              <a:t>TensorRT</a:t>
            </a:r>
            <a:r>
              <a:rPr lang="en-US" altLang="zh-TW" sz="1600" b="1" dirty="0" smtClean="0"/>
              <a:t> </a:t>
            </a:r>
            <a:r>
              <a:rPr lang="zh-TW" altLang="en-US" sz="1600" b="1" dirty="0" smtClean="0"/>
              <a:t>推論，出現 </a:t>
            </a:r>
            <a:r>
              <a:rPr lang="en-US" altLang="zh-TW" sz="1600" b="1" dirty="0" smtClean="0"/>
              <a:t>Load TensorRT8_Inference_DLL </a:t>
            </a:r>
            <a:r>
              <a:rPr lang="zh-TW" altLang="en-US" sz="1600" b="1" dirty="0" smtClean="0"/>
              <a:t>失敗，後續使用 </a:t>
            </a:r>
            <a:r>
              <a:rPr lang="en-US" altLang="zh-TW" sz="1600" b="1" dirty="0" err="1" smtClean="0"/>
              <a:t>dumpbin</a:t>
            </a:r>
            <a:r>
              <a:rPr lang="en-US" altLang="zh-TW" sz="1600" b="1" dirty="0" smtClean="0"/>
              <a:t> </a:t>
            </a:r>
            <a:r>
              <a:rPr lang="zh-TW" altLang="en-US" sz="1600" b="1" dirty="0" smtClean="0"/>
              <a:t>觀察與 </a:t>
            </a:r>
            <a:r>
              <a:rPr lang="en-US" altLang="zh-TW" sz="1600" b="1" dirty="0" smtClean="0"/>
              <a:t>.</a:t>
            </a:r>
            <a:r>
              <a:rPr lang="en-US" altLang="zh-TW" sz="1600" b="1" dirty="0" err="1" smtClean="0"/>
              <a:t>dll</a:t>
            </a:r>
            <a:r>
              <a:rPr lang="zh-TW" altLang="en-US" sz="1600" b="1" dirty="0" smtClean="0"/>
              <a:t>路徑有關。</a:t>
            </a:r>
            <a:endParaRPr lang="en-US" altLang="zh-TW" sz="1600" b="1" dirty="0" smtClean="0"/>
          </a:p>
          <a:p>
            <a:pPr marL="179388" indent="-179388">
              <a:buFont typeface="Wingdings" panose="05000000000000000000" pitchFamily="2" charset="2"/>
              <a:buChar char="l"/>
            </a:pPr>
            <a:r>
              <a:rPr lang="zh-TW" altLang="en-US" sz="1600" b="1" dirty="0" smtClean="0"/>
              <a:t>在 </a:t>
            </a:r>
            <a:r>
              <a:rPr lang="en-US" altLang="zh-TW" sz="1600" b="1" dirty="0" smtClean="0"/>
              <a:t>TR7007/Bin </a:t>
            </a:r>
            <a:r>
              <a:rPr lang="zh-TW" altLang="en-US" sz="1600" b="1" dirty="0" smtClean="0"/>
              <a:t>底下讀取 </a:t>
            </a:r>
            <a:r>
              <a:rPr lang="en-US" altLang="zh-TW" sz="1600" b="1" dirty="0" smtClean="0"/>
              <a:t>TensorRT8_Inference_DLL.dll </a:t>
            </a:r>
            <a:r>
              <a:rPr lang="zh-TW" altLang="en-US" sz="1600" b="1" dirty="0" smtClean="0"/>
              <a:t>會載入失敗</a:t>
            </a:r>
            <a:endParaRPr lang="en-US" altLang="zh-TW" sz="1600" b="1" dirty="0" smtClean="0"/>
          </a:p>
        </p:txBody>
      </p:sp>
      <p:pic>
        <p:nvPicPr>
          <p:cNvPr id="9" name="圖片 8"/>
          <p:cNvPicPr>
            <a:picLocks noChangeAspect="1"/>
          </p:cNvPicPr>
          <p:nvPr/>
        </p:nvPicPr>
        <p:blipFill>
          <a:blip r:embed="rId3"/>
          <a:stretch>
            <a:fillRect/>
          </a:stretch>
        </p:blipFill>
        <p:spPr>
          <a:xfrm>
            <a:off x="539800" y="1542552"/>
            <a:ext cx="5472608" cy="3426367"/>
          </a:xfrm>
          <a:prstGeom prst="rect">
            <a:avLst/>
          </a:prstGeom>
        </p:spPr>
      </p:pic>
    </p:spTree>
    <p:extLst>
      <p:ext uri="{BB962C8B-B14F-4D97-AF65-F5344CB8AC3E}">
        <p14:creationId xmlns:p14="http://schemas.microsoft.com/office/powerpoint/2010/main" val="3711205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 </a:t>
            </a:r>
            <a:r>
              <a:rPr lang="en-US" altLang="zh-TW" sz="2000" b="1" dirty="0" smtClean="0"/>
              <a:t>(</a:t>
            </a:r>
            <a:r>
              <a:rPr lang="zh-TW" altLang="en-US" sz="2000" b="1" dirty="0" smtClean="0"/>
              <a:t> 問題處理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21</a:t>
            </a:fld>
            <a:endParaRPr lang="zh-TW" altLang="en-US"/>
          </a:p>
        </p:txBody>
      </p:sp>
      <p:sp>
        <p:nvSpPr>
          <p:cNvPr id="8" name="文字方塊 7"/>
          <p:cNvSpPr txBox="1"/>
          <p:nvPr/>
        </p:nvSpPr>
        <p:spPr>
          <a:xfrm>
            <a:off x="261864" y="624076"/>
            <a:ext cx="8640960"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當前使用 </a:t>
            </a:r>
            <a:r>
              <a:rPr lang="en-US" altLang="zh-TW" sz="1600" b="1" dirty="0" smtClean="0"/>
              <a:t>Hotkey ( Ctrl + J )</a:t>
            </a:r>
            <a:r>
              <a:rPr lang="zh-TW" altLang="en-US" sz="1600" b="1" dirty="0" smtClean="0"/>
              <a:t>進行 </a:t>
            </a:r>
            <a:r>
              <a:rPr lang="en-US" altLang="zh-TW" sz="1600" b="1" dirty="0" err="1" smtClean="0"/>
              <a:t>TensorRT</a:t>
            </a:r>
            <a:r>
              <a:rPr lang="en-US" altLang="zh-TW" sz="1600" b="1" dirty="0" smtClean="0"/>
              <a:t> </a:t>
            </a:r>
            <a:r>
              <a:rPr lang="zh-TW" altLang="en-US" sz="1600" b="1" dirty="0" smtClean="0"/>
              <a:t>推論，出現 </a:t>
            </a:r>
            <a:r>
              <a:rPr lang="en-US" altLang="zh-TW" sz="1600" b="1" dirty="0" smtClean="0"/>
              <a:t>Load TensorRT8_Inference_DLL </a:t>
            </a:r>
            <a:r>
              <a:rPr lang="zh-TW" altLang="en-US" sz="1600" b="1" dirty="0" smtClean="0"/>
              <a:t>失敗，後續使用 </a:t>
            </a:r>
            <a:r>
              <a:rPr lang="en-US" altLang="zh-TW" sz="1600" b="1" dirty="0" err="1" smtClean="0"/>
              <a:t>dumpbin</a:t>
            </a:r>
            <a:r>
              <a:rPr lang="en-US" altLang="zh-TW" sz="1600" b="1" dirty="0" smtClean="0"/>
              <a:t> </a:t>
            </a:r>
            <a:r>
              <a:rPr lang="zh-TW" altLang="en-US" sz="1600" b="1" dirty="0" smtClean="0"/>
              <a:t>觀察與 </a:t>
            </a:r>
            <a:r>
              <a:rPr lang="en-US" altLang="zh-TW" sz="1600" b="1" dirty="0" smtClean="0"/>
              <a:t>.</a:t>
            </a:r>
            <a:r>
              <a:rPr lang="en-US" altLang="zh-TW" sz="1600" b="1" dirty="0" err="1" smtClean="0"/>
              <a:t>dll</a:t>
            </a:r>
            <a:r>
              <a:rPr lang="zh-TW" altLang="en-US" sz="1600" b="1" dirty="0" smtClean="0"/>
              <a:t>路徑有關。</a:t>
            </a:r>
            <a:endParaRPr lang="en-US" altLang="zh-TW" sz="1600" b="1" dirty="0" smtClean="0"/>
          </a:p>
          <a:p>
            <a:pPr marL="179388" indent="-179388">
              <a:buFont typeface="Wingdings" panose="05000000000000000000" pitchFamily="2" charset="2"/>
              <a:buChar char="l"/>
            </a:pPr>
            <a:r>
              <a:rPr lang="zh-TW" altLang="en-US" sz="1600" b="1" dirty="0" smtClean="0"/>
              <a:t>在 </a:t>
            </a:r>
            <a:r>
              <a:rPr lang="en-US" altLang="zh-TW" sz="1600" b="1" dirty="0" smtClean="0"/>
              <a:t>TRT8_6_InterfaceDLL_Test\\x64\\Debug </a:t>
            </a:r>
            <a:r>
              <a:rPr lang="zh-TW" altLang="en-US" sz="1600" b="1" dirty="0" smtClean="0"/>
              <a:t>底下讀取 </a:t>
            </a:r>
            <a:r>
              <a:rPr lang="en-US" altLang="zh-TW" sz="1600" b="1" dirty="0" smtClean="0"/>
              <a:t>TensorRT8_Inference_DLL.dll </a:t>
            </a:r>
            <a:r>
              <a:rPr lang="zh-TW" altLang="en-US" sz="1600" b="1" dirty="0" smtClean="0"/>
              <a:t>載入成功</a:t>
            </a:r>
            <a:endParaRPr lang="en-US" altLang="zh-TW" sz="1600" b="1" dirty="0" smtClean="0"/>
          </a:p>
        </p:txBody>
      </p:sp>
      <p:pic>
        <p:nvPicPr>
          <p:cNvPr id="10" name="圖片 9"/>
          <p:cNvPicPr>
            <a:picLocks noChangeAspect="1"/>
          </p:cNvPicPr>
          <p:nvPr/>
        </p:nvPicPr>
        <p:blipFill>
          <a:blip r:embed="rId3"/>
          <a:stretch>
            <a:fillRect/>
          </a:stretch>
        </p:blipFill>
        <p:spPr>
          <a:xfrm>
            <a:off x="323528" y="1505338"/>
            <a:ext cx="6470375" cy="3586692"/>
          </a:xfrm>
          <a:prstGeom prst="rect">
            <a:avLst/>
          </a:prstGeom>
        </p:spPr>
      </p:pic>
    </p:spTree>
    <p:extLst>
      <p:ext uri="{BB962C8B-B14F-4D97-AF65-F5344CB8AC3E}">
        <p14:creationId xmlns:p14="http://schemas.microsoft.com/office/powerpoint/2010/main" val="1332697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 </a:t>
            </a:r>
            <a:r>
              <a:rPr lang="en-US" altLang="zh-TW" sz="2000" b="1" dirty="0" smtClean="0"/>
              <a:t>(</a:t>
            </a:r>
            <a:r>
              <a:rPr lang="zh-TW" altLang="en-US" sz="2000" b="1" dirty="0" smtClean="0"/>
              <a:t> 問題處理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22</a:t>
            </a:fld>
            <a:endParaRPr lang="zh-TW" altLang="en-US"/>
          </a:p>
        </p:txBody>
      </p:sp>
      <p:sp>
        <p:nvSpPr>
          <p:cNvPr id="8" name="文字方塊 7"/>
          <p:cNvSpPr txBox="1"/>
          <p:nvPr/>
        </p:nvSpPr>
        <p:spPr>
          <a:xfrm>
            <a:off x="261864" y="624076"/>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當前使用 </a:t>
            </a:r>
            <a:r>
              <a:rPr lang="en-US" altLang="zh-TW" sz="1600" b="1" dirty="0" smtClean="0"/>
              <a:t>Hotkey ( Ctrl + J )</a:t>
            </a:r>
            <a:r>
              <a:rPr lang="zh-TW" altLang="en-US" sz="1600" b="1" dirty="0" smtClean="0"/>
              <a:t>進行 </a:t>
            </a:r>
            <a:r>
              <a:rPr lang="en-US" altLang="zh-TW" sz="1600" b="1" dirty="0" err="1" smtClean="0"/>
              <a:t>TensorRT</a:t>
            </a:r>
            <a:r>
              <a:rPr lang="en-US" altLang="zh-TW" sz="1600" b="1" dirty="0" smtClean="0"/>
              <a:t> </a:t>
            </a:r>
            <a:r>
              <a:rPr lang="zh-TW" altLang="en-US" sz="1600" b="1" dirty="0" smtClean="0"/>
              <a:t>推論，出現 </a:t>
            </a:r>
            <a:r>
              <a:rPr lang="en-US" altLang="zh-TW" sz="1600" b="1" dirty="0" smtClean="0"/>
              <a:t>Create TRT net Builder </a:t>
            </a:r>
            <a:r>
              <a:rPr lang="zh-TW" altLang="en-US" sz="1600" b="1" dirty="0" smtClean="0"/>
              <a:t>失敗，</a:t>
            </a:r>
            <a:r>
              <a:rPr lang="zh-TW" altLang="en-US" sz="1600" b="1" dirty="0"/>
              <a:t>因此無法順利進行推論</a:t>
            </a:r>
            <a:r>
              <a:rPr lang="zh-TW" altLang="en-US" sz="1600" b="1" dirty="0" smtClean="0"/>
              <a:t>。</a:t>
            </a:r>
            <a:endParaRPr lang="en-US" altLang="zh-TW" sz="1600" b="1" dirty="0" smtClean="0"/>
          </a:p>
          <a:p>
            <a:pPr marL="179388" indent="-179388">
              <a:buFont typeface="Wingdings" panose="05000000000000000000" pitchFamily="2" charset="2"/>
              <a:buChar char="l"/>
            </a:pPr>
            <a:r>
              <a:rPr lang="zh-TW" altLang="en-US" sz="1600" b="1" dirty="0" smtClean="0"/>
              <a:t>由於主程式執行時在 </a:t>
            </a:r>
            <a:r>
              <a:rPr lang="en-US" altLang="zh-TW" sz="1600" b="1" dirty="0" smtClean="0"/>
              <a:t>TR7007/Bin</a:t>
            </a:r>
            <a:r>
              <a:rPr lang="zh-TW" altLang="en-US" sz="1600" b="1" dirty="0" smtClean="0"/>
              <a:t> 目錄下，因此 </a:t>
            </a:r>
            <a:r>
              <a:rPr lang="en-US" altLang="zh-TW" sz="1600" b="1" dirty="0" smtClean="0"/>
              <a:t>Bin</a:t>
            </a:r>
            <a:r>
              <a:rPr lang="zh-TW" altLang="en-US" sz="1600" b="1" dirty="0" smtClean="0"/>
              <a:t> 資料夾中需要 </a:t>
            </a:r>
            <a:r>
              <a:rPr lang="en-US" altLang="zh-TW" sz="1600" b="1" dirty="0" smtClean="0"/>
              <a:t>nvinfer_builder_resource.dll</a:t>
            </a:r>
            <a:r>
              <a:rPr lang="zh-TW" altLang="en-US" sz="1600" b="1" dirty="0" smtClean="0"/>
              <a:t> ，才能成功創建 </a:t>
            </a:r>
            <a:r>
              <a:rPr lang="en-US" altLang="zh-TW" sz="1600" b="1" dirty="0" smtClean="0"/>
              <a:t>TRT net </a:t>
            </a:r>
          </a:p>
        </p:txBody>
      </p:sp>
      <p:pic>
        <p:nvPicPr>
          <p:cNvPr id="9" name="圖片 8"/>
          <p:cNvPicPr>
            <a:picLocks noChangeAspect="1"/>
          </p:cNvPicPr>
          <p:nvPr/>
        </p:nvPicPr>
        <p:blipFill>
          <a:blip r:embed="rId3"/>
          <a:stretch>
            <a:fillRect/>
          </a:stretch>
        </p:blipFill>
        <p:spPr>
          <a:xfrm>
            <a:off x="755576" y="2002124"/>
            <a:ext cx="3312120" cy="1368049"/>
          </a:xfrm>
          <a:prstGeom prst="rect">
            <a:avLst/>
          </a:prstGeom>
        </p:spPr>
      </p:pic>
      <p:cxnSp>
        <p:nvCxnSpPr>
          <p:cNvPr id="11" name="直線單箭頭接點 10"/>
          <p:cNvCxnSpPr/>
          <p:nvPr/>
        </p:nvCxnSpPr>
        <p:spPr>
          <a:xfrm>
            <a:off x="3648784" y="3075806"/>
            <a:ext cx="851208"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676188" y="4011910"/>
            <a:ext cx="4712236" cy="646331"/>
          </a:xfrm>
          <a:prstGeom prst="rect">
            <a:avLst/>
          </a:prstGeom>
          <a:noFill/>
        </p:spPr>
        <p:txBody>
          <a:bodyPr wrap="square" rtlCol="0">
            <a:spAutoFit/>
          </a:bodyPr>
          <a:lstStyle/>
          <a:p>
            <a:pPr algn="ctr"/>
            <a:r>
              <a:rPr lang="zh-TW" altLang="zh-TW" dirty="0"/>
              <a:t>出現</a:t>
            </a:r>
            <a:r>
              <a:rPr lang="en-US" altLang="zh-TW" dirty="0"/>
              <a:t> MSG_TRT_CREATE_BUILDER_ERR(-211) </a:t>
            </a:r>
            <a:r>
              <a:rPr lang="zh-TW" altLang="zh-TW" dirty="0"/>
              <a:t>的</a:t>
            </a:r>
            <a:r>
              <a:rPr lang="zh-TW" altLang="zh-TW" dirty="0" smtClean="0"/>
              <a:t>錯誤</a:t>
            </a:r>
            <a:r>
              <a:rPr lang="zh-TW" altLang="en-US" dirty="0" smtClean="0"/>
              <a:t>訊息</a:t>
            </a:r>
            <a:endParaRPr lang="zh-TW" altLang="en-US" dirty="0"/>
          </a:p>
        </p:txBody>
      </p:sp>
    </p:spTree>
    <p:extLst>
      <p:ext uri="{BB962C8B-B14F-4D97-AF65-F5344CB8AC3E}">
        <p14:creationId xmlns:p14="http://schemas.microsoft.com/office/powerpoint/2010/main" val="651261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 </a:t>
            </a:r>
            <a:r>
              <a:rPr lang="en-US" altLang="zh-TW" sz="2000" b="1" dirty="0" smtClean="0"/>
              <a:t>(</a:t>
            </a:r>
            <a:r>
              <a:rPr lang="zh-TW" altLang="en-US" sz="2000" b="1" dirty="0" smtClean="0"/>
              <a:t> 問題處理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23</a:t>
            </a:fld>
            <a:endParaRPr lang="zh-TW" altLang="en-US"/>
          </a:p>
        </p:txBody>
      </p:sp>
      <p:sp>
        <p:nvSpPr>
          <p:cNvPr id="8" name="文字方塊 7"/>
          <p:cNvSpPr txBox="1"/>
          <p:nvPr/>
        </p:nvSpPr>
        <p:spPr>
          <a:xfrm>
            <a:off x="252364" y="624076"/>
            <a:ext cx="8640960" cy="1569660"/>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當前使用 </a:t>
            </a:r>
            <a:r>
              <a:rPr lang="en-US" altLang="zh-TW" sz="1600" b="1" dirty="0" smtClean="0"/>
              <a:t>Hotkey ( Ctrl + J )</a:t>
            </a:r>
            <a:r>
              <a:rPr lang="zh-TW" altLang="en-US" sz="1600" b="1" dirty="0" smtClean="0"/>
              <a:t>進行 </a:t>
            </a:r>
            <a:r>
              <a:rPr lang="en-US" altLang="zh-TW" sz="1600" b="1" dirty="0" err="1" smtClean="0"/>
              <a:t>TensorRT</a:t>
            </a:r>
            <a:r>
              <a:rPr lang="en-US" altLang="zh-TW" sz="1600" b="1" dirty="0" smtClean="0"/>
              <a:t> </a:t>
            </a:r>
            <a:r>
              <a:rPr lang="zh-TW" altLang="en-US" sz="1600" b="1" dirty="0" smtClean="0"/>
              <a:t>推論，當</a:t>
            </a:r>
            <a:r>
              <a:rPr lang="zh-TW" altLang="en-US" sz="1600" b="1" dirty="0"/>
              <a:t>第二次使用 </a:t>
            </a:r>
            <a:r>
              <a:rPr lang="en-US" altLang="zh-TW" sz="1600" b="1" dirty="0" err="1"/>
              <a:t>TensorRT</a:t>
            </a:r>
            <a:r>
              <a:rPr lang="en-US" altLang="zh-TW" sz="1600" b="1" dirty="0"/>
              <a:t> </a:t>
            </a:r>
            <a:r>
              <a:rPr lang="zh-TW" altLang="en-US" sz="1600" b="1" dirty="0"/>
              <a:t>推論時會出現當機</a:t>
            </a:r>
            <a:r>
              <a:rPr lang="zh-TW" altLang="en-US" sz="1600" b="1" dirty="0" smtClean="0"/>
              <a:t>情況</a:t>
            </a:r>
            <a:endParaRPr lang="en-US" altLang="zh-TW" sz="1600" b="1" dirty="0" smtClean="0"/>
          </a:p>
          <a:p>
            <a:pPr marL="179388" indent="-179388">
              <a:buFont typeface="Wingdings" panose="05000000000000000000" pitchFamily="2" charset="2"/>
              <a:buChar char="l"/>
            </a:pPr>
            <a:r>
              <a:rPr lang="zh-TW" altLang="en-US" sz="1600" b="1" dirty="0" smtClean="0"/>
              <a:t> </a:t>
            </a:r>
            <a:r>
              <a:rPr lang="en-US" altLang="zh-TW" sz="1600" b="1" dirty="0" err="1" smtClean="0"/>
              <a:t>TensorRT</a:t>
            </a:r>
            <a:r>
              <a:rPr lang="zh-TW" altLang="en-US" sz="1600" b="1" dirty="0" smtClean="0"/>
              <a:t> </a:t>
            </a:r>
            <a:r>
              <a:rPr lang="zh-TW" altLang="en-US" sz="1600" b="1" dirty="0"/>
              <a:t>推論會在一</a:t>
            </a:r>
            <a:r>
              <a:rPr lang="zh-TW" altLang="en-US" sz="1600" b="1" dirty="0" smtClean="0"/>
              <a:t>開始將 </a:t>
            </a:r>
            <a:r>
              <a:rPr lang="en-US" altLang="zh-TW" sz="1600" b="1" dirty="0" smtClean="0"/>
              <a:t>MFC </a:t>
            </a:r>
            <a:r>
              <a:rPr lang="zh-TW" altLang="en-US" sz="1600" b="1" dirty="0" smtClean="0"/>
              <a:t>初始化，然後第二次初始化時則會造成當機</a:t>
            </a:r>
            <a:endParaRPr lang="en-US" altLang="zh-TW" sz="1600" b="1" dirty="0" smtClean="0"/>
          </a:p>
          <a:p>
            <a:pPr marL="179388" indent="-179388">
              <a:buFont typeface="Wingdings" panose="05000000000000000000" pitchFamily="2" charset="2"/>
              <a:buChar char="l"/>
            </a:pPr>
            <a:r>
              <a:rPr lang="zh-TW" altLang="en-US" sz="1600" b="1" dirty="0" smtClean="0"/>
              <a:t>處理方式 </a:t>
            </a:r>
            <a:r>
              <a:rPr lang="en-US" altLang="zh-TW" sz="1600" b="1" dirty="0" smtClean="0"/>
              <a:t>:</a:t>
            </a:r>
          </a:p>
          <a:p>
            <a:pPr marL="636588" lvl="1" indent="-179388">
              <a:buFont typeface="Wingdings" panose="05000000000000000000" pitchFamily="2" charset="2"/>
              <a:buChar char="l"/>
            </a:pPr>
            <a:r>
              <a:rPr lang="zh-TW" altLang="en-US" sz="1600" b="1" dirty="0"/>
              <a:t>後續設計時將僅在首次開檔時進行 </a:t>
            </a:r>
            <a:r>
              <a:rPr lang="en-US" altLang="zh-TW" sz="1600" b="1" dirty="0"/>
              <a:t>MFC</a:t>
            </a:r>
            <a:r>
              <a:rPr lang="zh-TW" altLang="en-US" sz="1600" b="1" dirty="0"/>
              <a:t> 初始化與讀檔建置模型，後續將不再進行初始化</a:t>
            </a:r>
            <a:endParaRPr lang="en-US" altLang="zh-TW" sz="1600" b="1" dirty="0"/>
          </a:p>
          <a:p>
            <a:pPr marL="636588" lvl="1" indent="-179388">
              <a:buFont typeface="Wingdings" panose="05000000000000000000" pitchFamily="2" charset="2"/>
              <a:buChar char="l"/>
            </a:pPr>
            <a:r>
              <a:rPr lang="zh-TW" altLang="en-US" sz="1600" b="1" dirty="0" smtClean="0"/>
              <a:t> </a:t>
            </a:r>
            <a:r>
              <a:rPr lang="en-US" altLang="zh-TW" sz="1600" b="1" dirty="0" err="1" smtClean="0"/>
              <a:t>AfxWinInit</a:t>
            </a:r>
            <a:r>
              <a:rPr lang="zh-TW" altLang="en-US" sz="1600" b="1" dirty="0"/>
              <a:t> </a:t>
            </a:r>
            <a:r>
              <a:rPr lang="en-US" altLang="zh-TW" sz="1600" b="1" dirty="0" smtClean="0"/>
              <a:t>()</a:t>
            </a:r>
            <a:r>
              <a:rPr lang="zh-TW" altLang="en-US" sz="1600" b="1" dirty="0" smtClean="0"/>
              <a:t> 是新增 </a:t>
            </a:r>
            <a:r>
              <a:rPr lang="en-US" altLang="zh-TW" sz="1600" b="1" dirty="0" smtClean="0"/>
              <a:t>MFC</a:t>
            </a:r>
            <a:r>
              <a:rPr lang="zh-TW" altLang="en-US" sz="1600" b="1" dirty="0" smtClean="0"/>
              <a:t> 應用程式專案時自動代入的，將組態類型從 </a:t>
            </a:r>
            <a:r>
              <a:rPr lang="en-US" altLang="zh-TW" sz="1600" b="1" dirty="0" smtClean="0"/>
              <a:t>.exe </a:t>
            </a:r>
            <a:r>
              <a:rPr lang="zh-TW" altLang="en-US" sz="1600" b="1" dirty="0" smtClean="0"/>
              <a:t>轉成 </a:t>
            </a:r>
            <a:r>
              <a:rPr lang="en-US" altLang="zh-TW" sz="1600" b="1" dirty="0" smtClean="0"/>
              <a:t>.</a:t>
            </a:r>
            <a:r>
              <a:rPr lang="en-US" altLang="zh-TW" sz="1600" b="1" dirty="0" err="1" smtClean="0"/>
              <a:t>dll</a:t>
            </a:r>
            <a:r>
              <a:rPr lang="en-US" altLang="zh-TW" sz="1600" b="1" dirty="0" smtClean="0"/>
              <a:t> </a:t>
            </a:r>
            <a:r>
              <a:rPr lang="zh-TW" altLang="en-US" sz="1600" b="1" dirty="0" smtClean="0"/>
              <a:t>後可以移除 </a:t>
            </a:r>
            <a:r>
              <a:rPr lang="en-US" altLang="zh-TW" sz="1600" b="1" dirty="0" err="1" smtClean="0"/>
              <a:t>AfxWinInit</a:t>
            </a:r>
            <a:r>
              <a:rPr lang="zh-TW" altLang="en-US" sz="1600" b="1" dirty="0" smtClean="0"/>
              <a:t> </a:t>
            </a:r>
            <a:r>
              <a:rPr lang="en-US" altLang="zh-TW" sz="1600" b="1" dirty="0"/>
              <a:t>()</a:t>
            </a:r>
            <a:r>
              <a:rPr lang="zh-TW" altLang="en-US" sz="1600" b="1" dirty="0"/>
              <a:t> </a:t>
            </a:r>
            <a:endParaRPr lang="en-US" altLang="zh-TW" sz="1600" b="1" dirty="0" smtClean="0"/>
          </a:p>
        </p:txBody>
      </p:sp>
      <p:pic>
        <p:nvPicPr>
          <p:cNvPr id="10" name="圖片 9"/>
          <p:cNvPicPr>
            <a:picLocks noChangeAspect="1"/>
          </p:cNvPicPr>
          <p:nvPr/>
        </p:nvPicPr>
        <p:blipFill>
          <a:blip r:embed="rId3"/>
          <a:stretch>
            <a:fillRect/>
          </a:stretch>
        </p:blipFill>
        <p:spPr>
          <a:xfrm>
            <a:off x="899592" y="2427733"/>
            <a:ext cx="2952328" cy="2017425"/>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3075806"/>
            <a:ext cx="387667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65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 </a:t>
            </a:r>
            <a:r>
              <a:rPr lang="en-US" altLang="zh-TW" sz="2000" b="1" dirty="0" smtClean="0"/>
              <a:t>(</a:t>
            </a:r>
            <a:r>
              <a:rPr lang="zh-TW" altLang="en-US" sz="2000" b="1" dirty="0" smtClean="0"/>
              <a:t> 問題處理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24</a:t>
            </a:fld>
            <a:endParaRPr lang="zh-TW" altLang="en-US"/>
          </a:p>
        </p:txBody>
      </p:sp>
      <p:sp>
        <p:nvSpPr>
          <p:cNvPr id="8" name="文字方塊 7"/>
          <p:cNvSpPr txBox="1"/>
          <p:nvPr/>
        </p:nvSpPr>
        <p:spPr>
          <a:xfrm>
            <a:off x="227604" y="621347"/>
            <a:ext cx="8640960" cy="584775"/>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目前主程式在開啟後皆會跳出錯誤訊息，該訊息不影響檢測或 </a:t>
            </a:r>
            <a:r>
              <a:rPr lang="en-US" altLang="zh-TW" sz="1600" b="1" dirty="0" err="1" smtClean="0"/>
              <a:t>TensorRT</a:t>
            </a:r>
            <a:r>
              <a:rPr lang="en-US" altLang="zh-TW" sz="1600" b="1" dirty="0" smtClean="0"/>
              <a:t> </a:t>
            </a:r>
            <a:r>
              <a:rPr lang="zh-TW" altLang="en-US" sz="1600" b="1" dirty="0" smtClean="0"/>
              <a:t>推論，但是每 </a:t>
            </a:r>
            <a:r>
              <a:rPr lang="en-US" altLang="zh-TW" sz="1600" b="1" dirty="0" smtClean="0"/>
              <a:t>1~2 </a:t>
            </a:r>
            <a:r>
              <a:rPr lang="zh-TW" altLang="en-US" sz="1600" b="1" dirty="0" smtClean="0"/>
              <a:t>秒就會再輸出視窗跳出，</a:t>
            </a:r>
            <a:r>
              <a:rPr lang="zh-TW" altLang="en-US" sz="1600" b="1" dirty="0" smtClean="0">
                <a:solidFill>
                  <a:srgbClr val="FF0000"/>
                </a:solidFill>
              </a:rPr>
              <a:t>問題待釐清 </a:t>
            </a:r>
            <a:r>
              <a:rPr lang="en-US" altLang="zh-TW" sz="1600" b="1" dirty="0" smtClean="0">
                <a:solidFill>
                  <a:srgbClr val="FF0000"/>
                </a:solidFill>
              </a:rPr>
              <a:t>(</a:t>
            </a:r>
            <a:r>
              <a:rPr lang="zh-TW" altLang="en-US" sz="1600" b="1" dirty="0" smtClean="0">
                <a:solidFill>
                  <a:srgbClr val="FF0000"/>
                </a:solidFill>
              </a:rPr>
              <a:t> 目前調查</a:t>
            </a:r>
            <a:r>
              <a:rPr lang="zh-TW" altLang="en-US" sz="1600" b="1" smtClean="0">
                <a:solidFill>
                  <a:srgbClr val="FF0000"/>
                </a:solidFill>
              </a:rPr>
              <a:t>與 防毒軟體有關 </a:t>
            </a:r>
            <a:r>
              <a:rPr lang="en-US" altLang="zh-TW" sz="1600" b="1" dirty="0" smtClean="0">
                <a:solidFill>
                  <a:srgbClr val="FF0000"/>
                </a:solidFill>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10" y="2113404"/>
            <a:ext cx="761334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434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整合進主程式 </a:t>
            </a:r>
            <a:r>
              <a:rPr lang="en-US" altLang="zh-TW" sz="2000" b="1" dirty="0" smtClean="0"/>
              <a:t>(</a:t>
            </a:r>
            <a:r>
              <a:rPr lang="zh-TW" altLang="en-US" sz="2000" b="1" dirty="0" smtClean="0"/>
              <a:t> 問題處理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25</a:t>
            </a:fld>
            <a:endParaRPr lang="zh-TW" altLang="en-US"/>
          </a:p>
        </p:txBody>
      </p:sp>
      <p:sp>
        <p:nvSpPr>
          <p:cNvPr id="8" name="文字方塊 7"/>
          <p:cNvSpPr txBox="1"/>
          <p:nvPr/>
        </p:nvSpPr>
        <p:spPr>
          <a:xfrm>
            <a:off x="22760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分析 </a:t>
            </a:r>
            <a:r>
              <a:rPr lang="en-US" altLang="zh-TW" sz="1600" b="1" dirty="0" smtClean="0"/>
              <a:t>TensorRT8_Inference_DLL.dll</a:t>
            </a:r>
            <a:r>
              <a:rPr lang="zh-TW" altLang="en-US" sz="1600" b="1" dirty="0" smtClean="0"/>
              <a:t> 在 </a:t>
            </a:r>
            <a:r>
              <a:rPr lang="en-US" altLang="zh-TW" sz="1600" b="1" dirty="0" smtClean="0"/>
              <a:t>TR7007/Bin</a:t>
            </a:r>
            <a:r>
              <a:rPr lang="zh-TW" altLang="en-US" sz="1600" b="1" dirty="0" smtClean="0"/>
              <a:t> 目錄下載入失敗的原因，發現為載入 </a:t>
            </a:r>
            <a:r>
              <a:rPr lang="en-US" altLang="zh-TW" sz="1600" b="1" dirty="0" smtClean="0"/>
              <a:t>Opencv3.4.7</a:t>
            </a:r>
            <a:r>
              <a:rPr lang="zh-TW" altLang="en-US" sz="1600" b="1" dirty="0" smtClean="0"/>
              <a:t>的</a:t>
            </a:r>
            <a:r>
              <a:rPr lang="en-US" altLang="zh-TW" sz="1600" b="1" dirty="0" smtClean="0"/>
              <a:t>.</a:t>
            </a:r>
            <a:r>
              <a:rPr lang="en-US" altLang="zh-TW" sz="1600" b="1" dirty="0" err="1" smtClean="0"/>
              <a:t>dll</a:t>
            </a:r>
            <a:r>
              <a:rPr lang="zh-TW" altLang="en-US" sz="1600" b="1" dirty="0" smtClean="0"/>
              <a:t>內部有相關依賴 </a:t>
            </a:r>
            <a:r>
              <a:rPr lang="en-US" altLang="zh-TW" sz="1600" b="1" dirty="0" smtClean="0"/>
              <a:t>.</a:t>
            </a:r>
            <a:r>
              <a:rPr lang="en-US" altLang="zh-TW" sz="1600" b="1" dirty="0" err="1" smtClean="0"/>
              <a:t>dll</a:t>
            </a:r>
            <a:r>
              <a:rPr lang="en-US" altLang="zh-TW" sz="1600" b="1" dirty="0" smtClean="0"/>
              <a:t> </a:t>
            </a:r>
            <a:r>
              <a:rPr lang="zh-TW" altLang="en-US" sz="1600" b="1" dirty="0" smtClean="0"/>
              <a:t>命名為 </a:t>
            </a:r>
            <a:r>
              <a:rPr lang="en-US" altLang="zh-TW" sz="1600" b="1" dirty="0" smtClean="0"/>
              <a:t>MF.dll</a:t>
            </a:r>
            <a:r>
              <a:rPr lang="zh-TW" altLang="en-US" sz="1600" b="1" dirty="0" smtClean="0"/>
              <a:t> ，會與主程式的 </a:t>
            </a:r>
            <a:r>
              <a:rPr lang="en-US" altLang="zh-TW" sz="1600" b="1" dirty="0" smtClean="0"/>
              <a:t>MF.dll </a:t>
            </a:r>
            <a:r>
              <a:rPr lang="zh-TW" altLang="en-US" sz="1600" b="1" dirty="0" smtClean="0"/>
              <a:t>衝突造成載入失敗</a:t>
            </a:r>
            <a:endParaRPr lang="en-US" altLang="zh-TW" sz="1600" b="1" dirty="0" smtClean="0"/>
          </a:p>
          <a:p>
            <a:pPr marL="179388" indent="-179388">
              <a:buFont typeface="Wingdings" panose="05000000000000000000" pitchFamily="2" charset="2"/>
              <a:buChar char="l"/>
            </a:pPr>
            <a:r>
              <a:rPr lang="zh-TW" altLang="en-US" sz="1600" b="1" dirty="0" smtClean="0"/>
              <a:t>發現儘管</a:t>
            </a:r>
            <a:r>
              <a:rPr lang="en-US" altLang="zh-TW" sz="1600" b="1" dirty="0" smtClean="0"/>
              <a:t> TRT8_InterfaceDLL_Test </a:t>
            </a:r>
            <a:r>
              <a:rPr lang="zh-TW" altLang="en-US" sz="1600" b="1" dirty="0" smtClean="0"/>
              <a:t>專案本身可以使用 </a:t>
            </a:r>
            <a:r>
              <a:rPr lang="en-US" altLang="zh-TW" sz="1600" b="1" dirty="0" err="1" smtClean="0"/>
              <a:t>Opencv</a:t>
            </a:r>
            <a:r>
              <a:rPr lang="en-US" altLang="zh-TW" sz="1600" b="1" dirty="0" smtClean="0"/>
              <a:t> 2.4.9</a:t>
            </a:r>
            <a:r>
              <a:rPr lang="zh-TW" altLang="en-US" sz="1600" b="1" dirty="0" smtClean="0"/>
              <a:t>，但是載入的 </a:t>
            </a:r>
            <a:r>
              <a:rPr lang="en-US" altLang="zh-TW" sz="1600" b="1" dirty="0" smtClean="0"/>
              <a:t>TensorRT8_Inference_DLL.dll</a:t>
            </a:r>
            <a:r>
              <a:rPr lang="zh-TW" altLang="en-US" sz="1600" b="1" dirty="0" smtClean="0"/>
              <a:t>仍然需要 </a:t>
            </a:r>
            <a:r>
              <a:rPr lang="en-US" altLang="zh-TW" sz="1600" b="1" dirty="0" smtClean="0"/>
              <a:t>Opencv3.4.7</a:t>
            </a:r>
          </a:p>
        </p:txBody>
      </p:sp>
      <p:pic>
        <p:nvPicPr>
          <p:cNvPr id="9" name="圖片 8"/>
          <p:cNvPicPr>
            <a:picLocks noChangeAspect="1"/>
          </p:cNvPicPr>
          <p:nvPr/>
        </p:nvPicPr>
        <p:blipFill rotWithShape="1">
          <a:blip r:embed="rId3"/>
          <a:srcRect t="5147" r="998"/>
          <a:stretch/>
        </p:blipFill>
        <p:spPr>
          <a:xfrm>
            <a:off x="2864375" y="1663482"/>
            <a:ext cx="6402238" cy="3456384"/>
          </a:xfrm>
          <a:prstGeom prst="rect">
            <a:avLst/>
          </a:prstGeom>
        </p:spPr>
      </p:pic>
      <p:pic>
        <p:nvPicPr>
          <p:cNvPr id="2" name="圖片 1" descr="AnyDesk"/>
          <p:cNvPicPr>
            <a:picLocks noChangeAspect="1"/>
          </p:cNvPicPr>
          <p:nvPr/>
        </p:nvPicPr>
        <p:blipFill rotWithShape="1">
          <a:blip r:embed="rId4">
            <a:extLst>
              <a:ext uri="{28A0092B-C50C-407E-A947-70E740481C1C}">
                <a14:useLocalDpi xmlns:a14="http://schemas.microsoft.com/office/drawing/2010/main" val="0"/>
              </a:ext>
            </a:extLst>
          </a:blip>
          <a:srcRect l="40917" t="50841" r="37917" b="34340"/>
          <a:stretch/>
        </p:blipFill>
        <p:spPr>
          <a:xfrm>
            <a:off x="76365" y="2715766"/>
            <a:ext cx="2695435" cy="1029359"/>
          </a:xfrm>
          <a:prstGeom prst="rect">
            <a:avLst/>
          </a:prstGeom>
        </p:spPr>
      </p:pic>
    </p:spTree>
    <p:extLst>
      <p:ext uri="{BB962C8B-B14F-4D97-AF65-F5344CB8AC3E}">
        <p14:creationId xmlns:p14="http://schemas.microsoft.com/office/powerpoint/2010/main" val="619410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en-US" altLang="zh-TW" sz="2000" b="1" dirty="0" smtClean="0"/>
              <a:t> </a:t>
            </a:r>
            <a:r>
              <a:rPr lang="zh-TW" altLang="en-US" sz="2000" b="1" dirty="0" smtClean="0"/>
              <a:t>解碼分析</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26</a:t>
            </a:fld>
            <a:endParaRPr lang="zh-TW" altLang="en-US"/>
          </a:p>
        </p:txBody>
      </p:sp>
      <p:sp>
        <p:nvSpPr>
          <p:cNvPr id="8" name="文字方塊 7"/>
          <p:cNvSpPr txBox="1"/>
          <p:nvPr/>
        </p:nvSpPr>
        <p:spPr>
          <a:xfrm>
            <a:off x="227604" y="621347"/>
            <a:ext cx="8640960" cy="1323439"/>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分析解碼分段，發現目前 </a:t>
            </a:r>
            <a:r>
              <a:rPr lang="en-US" altLang="zh-TW" sz="1600" b="1" dirty="0" smtClean="0"/>
              <a:t>AI Training </a:t>
            </a:r>
            <a:r>
              <a:rPr lang="zh-TW" altLang="en-US" sz="1600" b="1" dirty="0" smtClean="0"/>
              <a:t>完的 </a:t>
            </a:r>
            <a:r>
              <a:rPr lang="en-US" altLang="zh-TW" sz="1600" b="1" dirty="0" smtClean="0"/>
              <a:t>.</a:t>
            </a:r>
            <a:r>
              <a:rPr lang="en-US" altLang="zh-TW" sz="1600" b="1" dirty="0" err="1" smtClean="0"/>
              <a:t>onnx</a:t>
            </a:r>
            <a:r>
              <a:rPr lang="en-US" altLang="zh-TW" sz="1600" b="1" dirty="0" smtClean="0"/>
              <a:t> </a:t>
            </a:r>
            <a:r>
              <a:rPr lang="zh-TW" altLang="en-US" sz="1600" b="1" dirty="0" smtClean="0"/>
              <a:t>需要使用解碼完 </a:t>
            </a:r>
            <a:r>
              <a:rPr lang="en-US" altLang="zh-TW" sz="1600" b="1" dirty="0" smtClean="0"/>
              <a:t>.</a:t>
            </a:r>
            <a:r>
              <a:rPr lang="en-US" altLang="zh-TW" sz="1600" b="1" dirty="0" err="1" smtClean="0"/>
              <a:t>aic</a:t>
            </a:r>
            <a:r>
              <a:rPr lang="zh-TW" altLang="en-US" sz="1600" b="1" dirty="0" smtClean="0"/>
              <a:t> 裡面的 </a:t>
            </a:r>
            <a:r>
              <a:rPr lang="en-US" altLang="zh-TW" sz="1600" b="1" dirty="0" smtClean="0"/>
              <a:t>ID</a:t>
            </a:r>
            <a:r>
              <a:rPr lang="zh-TW" altLang="en-US" sz="1600" b="1" dirty="0" smtClean="0"/>
              <a:t> 數值加上金鑰 來進行二次解碼</a:t>
            </a:r>
            <a:endParaRPr lang="en-US" altLang="zh-TW" sz="1600" b="1" dirty="0" smtClean="0"/>
          </a:p>
          <a:p>
            <a:pPr marL="179388" indent="-179388">
              <a:buFont typeface="Wingdings" panose="05000000000000000000" pitchFamily="2" charset="2"/>
              <a:buChar char="l"/>
            </a:pPr>
            <a:r>
              <a:rPr lang="zh-TW" altLang="en-US" sz="1600" b="1" dirty="0" smtClean="0"/>
              <a:t>針對 </a:t>
            </a:r>
            <a:r>
              <a:rPr lang="en-US" altLang="zh-TW" sz="1600" b="1" dirty="0" smtClean="0"/>
              <a:t>TRT8_InterfaceDLL_Test </a:t>
            </a:r>
            <a:r>
              <a:rPr lang="zh-TW" altLang="en-US" sz="1600" b="1" dirty="0" smtClean="0"/>
              <a:t>專案內解碼部分做調整，使其可以讀取加密的 </a:t>
            </a:r>
            <a:r>
              <a:rPr lang="en-US" altLang="zh-TW" sz="1600" b="1" dirty="0" smtClean="0"/>
              <a:t>.</a:t>
            </a:r>
            <a:r>
              <a:rPr lang="en-US" altLang="zh-TW" sz="1600" b="1" dirty="0" err="1" smtClean="0"/>
              <a:t>onnx</a:t>
            </a:r>
            <a:r>
              <a:rPr lang="en-US" altLang="zh-TW" sz="1600" b="1" dirty="0" smtClean="0"/>
              <a:t> </a:t>
            </a:r>
            <a:r>
              <a:rPr lang="zh-TW" altLang="en-US" sz="1600" b="1" dirty="0" smtClean="0"/>
              <a:t>和解碼完的 </a:t>
            </a:r>
            <a:r>
              <a:rPr lang="en-US" altLang="zh-TW" sz="1600" b="1" dirty="0" smtClean="0"/>
              <a:t>.</a:t>
            </a:r>
            <a:r>
              <a:rPr lang="en-US" altLang="zh-TW" sz="1600" b="1" dirty="0" err="1" smtClean="0"/>
              <a:t>aic</a:t>
            </a:r>
            <a:r>
              <a:rPr lang="en-US" altLang="zh-TW" sz="1600" b="1" dirty="0" smtClean="0"/>
              <a:t> </a:t>
            </a:r>
            <a:r>
              <a:rPr lang="zh-TW" altLang="en-US" sz="1600" b="1" dirty="0" smtClean="0"/>
              <a:t>進行解碼與使用</a:t>
            </a:r>
            <a:endParaRPr lang="en-US" altLang="zh-TW" sz="1600" b="1" dirty="0" smtClean="0"/>
          </a:p>
          <a:p>
            <a:pPr marL="179388" indent="-179388">
              <a:buFont typeface="Wingdings" panose="05000000000000000000" pitchFamily="2" charset="2"/>
              <a:buChar char="l"/>
            </a:pPr>
            <a:r>
              <a:rPr lang="zh-TW" altLang="en-US" sz="1600" b="1" dirty="0"/>
              <a:t>預計之後固定發給客戶解密的 </a:t>
            </a:r>
            <a:r>
              <a:rPr lang="en-US" altLang="zh-TW" sz="1600" b="1" dirty="0"/>
              <a:t>.</a:t>
            </a:r>
            <a:r>
              <a:rPr lang="en-US" altLang="zh-TW" sz="1600" b="1" dirty="0" err="1"/>
              <a:t>aic</a:t>
            </a:r>
            <a:r>
              <a:rPr lang="en-US" altLang="zh-TW" sz="1600" b="1" dirty="0"/>
              <a:t> &amp; </a:t>
            </a:r>
            <a:r>
              <a:rPr lang="zh-TW" altLang="en-US" sz="1600" b="1" dirty="0"/>
              <a:t>加密</a:t>
            </a:r>
            <a:r>
              <a:rPr lang="zh-TW" altLang="en-US" sz="1600" b="1" dirty="0" smtClean="0"/>
              <a:t>的 </a:t>
            </a:r>
            <a:r>
              <a:rPr lang="en-US" altLang="zh-TW" sz="1600" b="1" dirty="0" smtClean="0"/>
              <a:t>.</a:t>
            </a:r>
            <a:r>
              <a:rPr lang="en-US" altLang="zh-TW" sz="1600" b="1" dirty="0" err="1" smtClean="0"/>
              <a:t>onnx</a:t>
            </a:r>
            <a:r>
              <a:rPr lang="zh-TW" altLang="en-US" sz="1600" b="1" dirty="0" smtClean="0"/>
              <a:t> 來使用</a:t>
            </a:r>
            <a:endParaRPr lang="en-US" altLang="zh-TW" sz="16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715766"/>
            <a:ext cx="4824536" cy="91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線單箭頭接點 9"/>
          <p:cNvCxnSpPr/>
          <p:nvPr/>
        </p:nvCxnSpPr>
        <p:spPr>
          <a:xfrm flipV="1">
            <a:off x="5580112" y="2427734"/>
            <a:ext cx="851208" cy="4091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5174649" y="3649872"/>
            <a:ext cx="1399868" cy="523220"/>
          </a:xfrm>
          <a:prstGeom prst="rect">
            <a:avLst/>
          </a:prstGeom>
          <a:noFill/>
        </p:spPr>
        <p:txBody>
          <a:bodyPr wrap="square" rtlCol="0">
            <a:spAutoFit/>
          </a:bodyPr>
          <a:lstStyle/>
          <a:p>
            <a:pPr algn="ctr"/>
            <a:r>
              <a:rPr lang="zh-TW" altLang="en-US" sz="1400" dirty="0" smtClean="0"/>
              <a:t>透過 </a:t>
            </a:r>
            <a:r>
              <a:rPr lang="en-US" altLang="zh-TW" sz="1400" dirty="0" smtClean="0"/>
              <a:t>ID </a:t>
            </a:r>
            <a:r>
              <a:rPr lang="zh-TW" altLang="en-US" sz="1400" dirty="0" smtClean="0"/>
              <a:t>來進行</a:t>
            </a:r>
            <a:r>
              <a:rPr lang="en-US" altLang="zh-TW" sz="1400" dirty="0" smtClean="0"/>
              <a:t>.</a:t>
            </a:r>
            <a:r>
              <a:rPr lang="en-US" altLang="zh-TW" sz="1400" dirty="0" err="1" smtClean="0"/>
              <a:t>onnx</a:t>
            </a:r>
            <a:r>
              <a:rPr lang="en-US" altLang="zh-TW" sz="1400" dirty="0" smtClean="0"/>
              <a:t> </a:t>
            </a:r>
            <a:r>
              <a:rPr lang="zh-TW" altLang="en-US" sz="1400" dirty="0" smtClean="0"/>
              <a:t>解碼</a:t>
            </a:r>
            <a:endParaRPr lang="zh-TW" altLang="en-US" sz="14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25" y="2930569"/>
            <a:ext cx="25812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線單箭頭接點 11"/>
          <p:cNvCxnSpPr/>
          <p:nvPr/>
        </p:nvCxnSpPr>
        <p:spPr>
          <a:xfrm>
            <a:off x="5711517" y="3041474"/>
            <a:ext cx="719803" cy="7544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3275856" y="3418680"/>
            <a:ext cx="719803" cy="7544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3635757" y="4173092"/>
            <a:ext cx="1399868" cy="523220"/>
          </a:xfrm>
          <a:prstGeom prst="rect">
            <a:avLst/>
          </a:prstGeom>
          <a:noFill/>
        </p:spPr>
        <p:txBody>
          <a:bodyPr wrap="square" rtlCol="0">
            <a:spAutoFit/>
          </a:bodyPr>
          <a:lstStyle/>
          <a:p>
            <a:pPr algn="ctr"/>
            <a:r>
              <a:rPr lang="en-US" altLang="zh-TW" sz="1400" dirty="0" smtClean="0"/>
              <a:t>_</a:t>
            </a:r>
            <a:r>
              <a:rPr lang="en-US" altLang="zh-TW" sz="1400" dirty="0" err="1" smtClean="0"/>
              <a:t>tmp</a:t>
            </a:r>
            <a:r>
              <a:rPr lang="en-US" altLang="zh-TW" sz="1400" dirty="0" smtClean="0"/>
              <a:t> </a:t>
            </a:r>
            <a:r>
              <a:rPr lang="zh-TW" altLang="en-US" sz="1400" dirty="0" smtClean="0"/>
              <a:t>表示解碼完成的 </a:t>
            </a:r>
            <a:r>
              <a:rPr lang="en-US" altLang="zh-TW" sz="1400" dirty="0" smtClean="0"/>
              <a:t>.</a:t>
            </a:r>
            <a:r>
              <a:rPr lang="en-US" altLang="zh-TW" sz="1400" dirty="0" err="1" smtClean="0"/>
              <a:t>onnx</a:t>
            </a:r>
            <a:endParaRPr lang="zh-TW" altLang="en-US" sz="1400" dirty="0"/>
          </a:p>
        </p:txBody>
      </p:sp>
      <p:sp>
        <p:nvSpPr>
          <p:cNvPr id="17" name="文字方塊 16"/>
          <p:cNvSpPr txBox="1"/>
          <p:nvPr/>
        </p:nvSpPr>
        <p:spPr>
          <a:xfrm>
            <a:off x="1115616" y="4172581"/>
            <a:ext cx="1399868" cy="523220"/>
          </a:xfrm>
          <a:prstGeom prst="rect">
            <a:avLst/>
          </a:prstGeom>
          <a:noFill/>
        </p:spPr>
        <p:txBody>
          <a:bodyPr wrap="square" rtlCol="0">
            <a:spAutoFit/>
          </a:bodyPr>
          <a:lstStyle/>
          <a:p>
            <a:pPr algn="ctr"/>
            <a:r>
              <a:rPr lang="zh-TW" altLang="en-US" sz="1400" dirty="0" smtClean="0"/>
              <a:t>轉</a:t>
            </a:r>
            <a:r>
              <a:rPr lang="zh-TW" altLang="en-US" sz="1400" dirty="0"/>
              <a:t>檔成 </a:t>
            </a:r>
            <a:r>
              <a:rPr lang="en-US" altLang="zh-TW" sz="1400" dirty="0"/>
              <a:t>.</a:t>
            </a:r>
            <a:r>
              <a:rPr lang="en-US" altLang="zh-TW" sz="1400" dirty="0" err="1"/>
              <a:t>trt</a:t>
            </a:r>
            <a:r>
              <a:rPr lang="en-US" altLang="zh-TW" sz="1400" dirty="0"/>
              <a:t> ( </a:t>
            </a:r>
            <a:r>
              <a:rPr lang="zh-TW" altLang="en-US" sz="1400" dirty="0"/>
              <a:t>時長較久 </a:t>
            </a:r>
            <a:r>
              <a:rPr lang="en-US" altLang="zh-TW" sz="1400" dirty="0"/>
              <a:t>)</a:t>
            </a:r>
            <a:endParaRPr lang="zh-TW" altLang="en-US" sz="1400" dirty="0"/>
          </a:p>
        </p:txBody>
      </p:sp>
      <p:cxnSp>
        <p:nvCxnSpPr>
          <p:cNvPr id="18" name="直線單箭頭接點 17"/>
          <p:cNvCxnSpPr>
            <a:endCxn id="17" idx="0"/>
          </p:cNvCxnSpPr>
          <p:nvPr/>
        </p:nvCxnSpPr>
        <p:spPr>
          <a:xfrm flipH="1">
            <a:off x="1815550" y="3639584"/>
            <a:ext cx="649374" cy="53299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852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推論流程</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27</a:t>
            </a:fld>
            <a:endParaRPr lang="zh-TW" altLang="en-US"/>
          </a:p>
        </p:txBody>
      </p:sp>
      <p:pic>
        <p:nvPicPr>
          <p:cNvPr id="2051" name="Picture 3" descr="D:\kevin_lin\AOI AI Engine\TensorRT推論流程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84" y="843558"/>
            <a:ext cx="5040560" cy="3842708"/>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5292080" y="1419622"/>
            <a:ext cx="3312368" cy="2031325"/>
          </a:xfrm>
          <a:prstGeom prst="rect">
            <a:avLst/>
          </a:prstGeom>
          <a:noFill/>
        </p:spPr>
        <p:txBody>
          <a:bodyPr wrap="square" rtlCol="0">
            <a:spAutoFit/>
          </a:bodyPr>
          <a:lstStyle/>
          <a:p>
            <a:r>
              <a:rPr lang="zh-TW" altLang="en-US" sz="1400" dirty="0" smtClean="0"/>
              <a:t>紅框執行於開檔時 </a:t>
            </a:r>
            <a:endParaRPr lang="en-US" altLang="zh-TW" sz="1400" dirty="0" smtClean="0"/>
          </a:p>
          <a:p>
            <a:endParaRPr lang="en-US" altLang="zh-TW" sz="1400" dirty="0"/>
          </a:p>
          <a:p>
            <a:endParaRPr lang="en-US" altLang="zh-TW" sz="1400" dirty="0" smtClean="0"/>
          </a:p>
          <a:p>
            <a:r>
              <a:rPr lang="zh-TW" altLang="en-US" sz="1400" dirty="0"/>
              <a:t>綠框</a:t>
            </a:r>
            <a:r>
              <a:rPr lang="zh-TW" altLang="en-US" sz="1400" dirty="0" smtClean="0"/>
              <a:t>執行於檢測時</a:t>
            </a:r>
            <a:endParaRPr lang="en-US" altLang="zh-TW" sz="1400" dirty="0" smtClean="0"/>
          </a:p>
          <a:p>
            <a:endParaRPr lang="en-US" altLang="zh-TW" sz="1400" dirty="0"/>
          </a:p>
          <a:p>
            <a:endParaRPr lang="en-US" altLang="zh-TW" sz="1400" dirty="0" smtClean="0"/>
          </a:p>
          <a:p>
            <a:r>
              <a:rPr lang="zh-TW" altLang="en-US" sz="1400" dirty="0"/>
              <a:t>籃框</a:t>
            </a:r>
            <a:r>
              <a:rPr lang="zh-TW" altLang="en-US" sz="1400" dirty="0" smtClean="0"/>
              <a:t>執行於關閉程式或者更換 </a:t>
            </a:r>
            <a:r>
              <a:rPr lang="en-US" altLang="zh-TW" sz="1400" dirty="0" smtClean="0"/>
              <a:t>.</a:t>
            </a:r>
            <a:r>
              <a:rPr lang="en-US" altLang="zh-TW" sz="1400" dirty="0" err="1" smtClean="0"/>
              <a:t>onnx</a:t>
            </a:r>
            <a:endParaRPr lang="en-US" altLang="zh-TW" sz="1400" dirty="0" smtClean="0"/>
          </a:p>
          <a:p>
            <a:endParaRPr lang="en-US" altLang="zh-TW" sz="1400" dirty="0"/>
          </a:p>
          <a:p>
            <a:endParaRPr lang="zh-TW" altLang="en-US" sz="1400" dirty="0"/>
          </a:p>
        </p:txBody>
      </p:sp>
    </p:spTree>
    <p:extLst>
      <p:ext uri="{BB962C8B-B14F-4D97-AF65-F5344CB8AC3E}">
        <p14:creationId xmlns:p14="http://schemas.microsoft.com/office/powerpoint/2010/main" val="3421901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smtClean="0"/>
              <a:t>(</a:t>
            </a:r>
            <a:r>
              <a:rPr lang="zh-TW" altLang="en-US" sz="2000" b="1" dirty="0" smtClean="0"/>
              <a:t> </a:t>
            </a:r>
            <a:r>
              <a:rPr lang="en-US" altLang="zh-TW" sz="2000" b="1" dirty="0" smtClean="0"/>
              <a:t>Hotkey </a:t>
            </a:r>
            <a:r>
              <a:rPr lang="zh-TW" altLang="en-US" sz="2000" b="1" dirty="0" smtClean="0"/>
              <a:t>測試 </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28</a:t>
            </a:fld>
            <a:endParaRPr lang="zh-TW" altLang="en-US"/>
          </a:p>
        </p:txBody>
      </p:sp>
      <p:pic>
        <p:nvPicPr>
          <p:cNvPr id="2051" name="Picture 3" descr="D:\kevin_lin\AOI AI Engine\TensorRT推論流程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587" y="853245"/>
            <a:ext cx="5040560" cy="3842708"/>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6372200" y="527830"/>
            <a:ext cx="2664296" cy="2246769"/>
          </a:xfrm>
          <a:prstGeom prst="rect">
            <a:avLst/>
          </a:prstGeom>
          <a:noFill/>
        </p:spPr>
        <p:txBody>
          <a:bodyPr wrap="square" rtlCol="0">
            <a:spAutoFit/>
          </a:bodyPr>
          <a:lstStyle/>
          <a:p>
            <a:r>
              <a:rPr lang="zh-TW" altLang="en-US" sz="1400" dirty="0" smtClean="0"/>
              <a:t>使用 </a:t>
            </a:r>
            <a:r>
              <a:rPr lang="en-US" altLang="zh-TW" sz="1400" dirty="0" smtClean="0"/>
              <a:t>Ctrl + H </a:t>
            </a:r>
            <a:r>
              <a:rPr lang="zh-TW" altLang="en-US" sz="1400" dirty="0" smtClean="0"/>
              <a:t>模擬開檔流程 </a:t>
            </a:r>
            <a:endParaRPr lang="en-US" altLang="zh-TW" sz="1400" dirty="0" smtClean="0"/>
          </a:p>
          <a:p>
            <a:endParaRPr lang="en-US" altLang="zh-TW" sz="1400" dirty="0" smtClean="0"/>
          </a:p>
          <a:p>
            <a:r>
              <a:rPr lang="zh-TW" altLang="en-US" sz="1400" dirty="0"/>
              <a:t>使用 </a:t>
            </a:r>
            <a:r>
              <a:rPr lang="en-US" altLang="zh-TW" sz="1400" dirty="0"/>
              <a:t>Ctrl + </a:t>
            </a:r>
            <a:r>
              <a:rPr lang="en-US" altLang="zh-TW" sz="1400" dirty="0" smtClean="0"/>
              <a:t>J </a:t>
            </a:r>
            <a:r>
              <a:rPr lang="zh-TW" altLang="en-US" sz="1400" dirty="0"/>
              <a:t>模擬</a:t>
            </a:r>
            <a:r>
              <a:rPr lang="zh-TW" altLang="en-US" sz="1400" dirty="0" smtClean="0"/>
              <a:t>檢測流程</a:t>
            </a:r>
            <a:endParaRPr lang="en-US" altLang="zh-TW" sz="1400" dirty="0" smtClean="0"/>
          </a:p>
          <a:p>
            <a:endParaRPr lang="en-US" altLang="zh-TW" sz="1400" dirty="0" smtClean="0"/>
          </a:p>
          <a:p>
            <a:r>
              <a:rPr lang="zh-TW" altLang="en-US" sz="1400" dirty="0"/>
              <a:t>使用 </a:t>
            </a:r>
            <a:r>
              <a:rPr lang="en-US" altLang="zh-TW" sz="1400" dirty="0"/>
              <a:t>Ctrl + </a:t>
            </a:r>
            <a:r>
              <a:rPr lang="en-US" altLang="zh-TW" sz="1400" dirty="0" smtClean="0"/>
              <a:t>K</a:t>
            </a:r>
            <a:r>
              <a:rPr lang="zh-TW" altLang="en-US" sz="1400" dirty="0" smtClean="0"/>
              <a:t> 模擬</a:t>
            </a:r>
            <a:r>
              <a:rPr lang="zh-TW" altLang="en-US" sz="1400" dirty="0"/>
              <a:t>關閉</a:t>
            </a:r>
            <a:r>
              <a:rPr lang="zh-TW" altLang="en-US" sz="1400" dirty="0" smtClean="0"/>
              <a:t>程式或者更換 </a:t>
            </a:r>
            <a:r>
              <a:rPr lang="en-US" altLang="zh-TW" sz="1400" dirty="0" smtClean="0"/>
              <a:t>.</a:t>
            </a:r>
            <a:r>
              <a:rPr lang="en-US" altLang="zh-TW" sz="1400" dirty="0" err="1" smtClean="0"/>
              <a:t>onnx</a:t>
            </a:r>
            <a:r>
              <a:rPr lang="zh-TW" altLang="en-US" sz="1400" dirty="0" smtClean="0"/>
              <a:t> 時流程</a:t>
            </a:r>
            <a:endParaRPr lang="en-US" altLang="zh-TW" sz="1400" dirty="0" smtClean="0"/>
          </a:p>
          <a:p>
            <a:endParaRPr lang="en-US" altLang="zh-TW" sz="1400" dirty="0"/>
          </a:p>
          <a:p>
            <a:r>
              <a:rPr lang="zh-TW" altLang="en-US" sz="1400" dirty="0" smtClean="0"/>
              <a:t>將 </a:t>
            </a:r>
            <a:r>
              <a:rPr lang="en-US" altLang="zh-TW" sz="1400" dirty="0" smtClean="0"/>
              <a:t>TRT8_InterfaceDLL_Test.sln</a:t>
            </a:r>
            <a:r>
              <a:rPr lang="zh-TW" altLang="en-US" sz="1400" dirty="0" smtClean="0"/>
              <a:t> 內部流程拆成幾個 </a:t>
            </a:r>
            <a:r>
              <a:rPr lang="en-US" altLang="zh-TW" sz="1400" dirty="0" smtClean="0"/>
              <a:t>Function </a:t>
            </a:r>
            <a:r>
              <a:rPr lang="zh-TW" altLang="en-US" sz="1400" dirty="0" smtClean="0"/>
              <a:t>後再利用 </a:t>
            </a:r>
            <a:r>
              <a:rPr lang="en-US" altLang="zh-TW" sz="1400" dirty="0" err="1" smtClean="0"/>
              <a:t>DllManager</a:t>
            </a:r>
            <a:r>
              <a:rPr lang="zh-TW" altLang="en-US" sz="1400" dirty="0" smtClean="0"/>
              <a:t> 呼叫使用</a:t>
            </a:r>
            <a:endParaRPr lang="zh-TW" altLang="en-US" sz="1400" dirty="0"/>
          </a:p>
        </p:txBody>
      </p:sp>
      <p:sp>
        <p:nvSpPr>
          <p:cNvPr id="2" name="矩形 1"/>
          <p:cNvSpPr/>
          <p:nvPr/>
        </p:nvSpPr>
        <p:spPr>
          <a:xfrm>
            <a:off x="1890579" y="699542"/>
            <a:ext cx="1440160" cy="72008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H="1" flipV="1">
            <a:off x="1531036" y="853245"/>
            <a:ext cx="322172" cy="2101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23528" y="527830"/>
            <a:ext cx="1641019" cy="276999"/>
          </a:xfrm>
          <a:prstGeom prst="rect">
            <a:avLst/>
          </a:prstGeom>
          <a:noFill/>
        </p:spPr>
        <p:txBody>
          <a:bodyPr wrap="square" rtlCol="0">
            <a:spAutoFit/>
          </a:bodyPr>
          <a:lstStyle/>
          <a:p>
            <a:pPr algn="ctr"/>
            <a:r>
              <a:rPr lang="en-US" altLang="zh-TW" sz="1200" dirty="0" err="1" smtClean="0"/>
              <a:t>CheckTensorRTFile</a:t>
            </a:r>
            <a:r>
              <a:rPr lang="en-US" altLang="zh-TW" sz="1200" dirty="0" smtClean="0"/>
              <a:t> ( )</a:t>
            </a:r>
            <a:endParaRPr lang="zh-TW" altLang="en-US" sz="1200" dirty="0"/>
          </a:p>
        </p:txBody>
      </p:sp>
      <p:sp>
        <p:nvSpPr>
          <p:cNvPr id="11" name="矩形 10"/>
          <p:cNvSpPr/>
          <p:nvPr/>
        </p:nvSpPr>
        <p:spPr>
          <a:xfrm>
            <a:off x="1890579" y="1572022"/>
            <a:ext cx="1440160" cy="56768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H="1" flipV="1">
            <a:off x="1572097" y="1699630"/>
            <a:ext cx="322172" cy="2101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7504" y="1430655"/>
            <a:ext cx="1826096" cy="276999"/>
          </a:xfrm>
          <a:prstGeom prst="rect">
            <a:avLst/>
          </a:prstGeom>
          <a:noFill/>
        </p:spPr>
        <p:txBody>
          <a:bodyPr wrap="square" rtlCol="0">
            <a:spAutoFit/>
          </a:bodyPr>
          <a:lstStyle/>
          <a:p>
            <a:pPr algn="ctr"/>
            <a:r>
              <a:rPr lang="en-US" altLang="zh-TW" sz="1200" dirty="0" err="1" smtClean="0"/>
              <a:t>ReadTensorRTTXTConfig</a:t>
            </a:r>
            <a:r>
              <a:rPr lang="en-US" altLang="zh-TW" sz="1200" dirty="0" smtClean="0"/>
              <a:t> ( )</a:t>
            </a:r>
            <a:endParaRPr lang="zh-TW" altLang="en-US" sz="1200" dirty="0"/>
          </a:p>
        </p:txBody>
      </p:sp>
      <p:sp>
        <p:nvSpPr>
          <p:cNvPr id="14" name="矩形 13"/>
          <p:cNvSpPr/>
          <p:nvPr/>
        </p:nvSpPr>
        <p:spPr>
          <a:xfrm>
            <a:off x="1890579" y="2206918"/>
            <a:ext cx="2592288" cy="1300935"/>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flipH="1" flipV="1">
            <a:off x="1561998" y="2752312"/>
            <a:ext cx="322172" cy="2101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84809" y="2497600"/>
            <a:ext cx="1826096" cy="276999"/>
          </a:xfrm>
          <a:prstGeom prst="rect">
            <a:avLst/>
          </a:prstGeom>
          <a:noFill/>
        </p:spPr>
        <p:txBody>
          <a:bodyPr wrap="square" rtlCol="0">
            <a:spAutoFit/>
          </a:bodyPr>
          <a:lstStyle/>
          <a:p>
            <a:pPr algn="ctr"/>
            <a:r>
              <a:rPr lang="en-US" altLang="zh-TW" sz="1200" dirty="0" err="1" smtClean="0"/>
              <a:t>DecodeFile</a:t>
            </a:r>
            <a:r>
              <a:rPr lang="en-US" altLang="zh-TW" sz="1200" dirty="0" smtClean="0"/>
              <a:t> ( )</a:t>
            </a:r>
            <a:endParaRPr lang="zh-TW" altLang="en-US" sz="1200" dirty="0"/>
          </a:p>
        </p:txBody>
      </p:sp>
      <p:sp>
        <p:nvSpPr>
          <p:cNvPr id="22" name="矩形 21"/>
          <p:cNvSpPr/>
          <p:nvPr/>
        </p:nvSpPr>
        <p:spPr>
          <a:xfrm>
            <a:off x="1885328" y="3571725"/>
            <a:ext cx="4054823" cy="1172965"/>
          </a:xfrm>
          <a:custGeom>
            <a:avLst/>
            <a:gdLst>
              <a:gd name="connsiteX0" fmla="*/ 0 w 2448273"/>
              <a:gd name="connsiteY0" fmla="*/ 0 h 576065"/>
              <a:gd name="connsiteX1" fmla="*/ 2448273 w 2448273"/>
              <a:gd name="connsiteY1" fmla="*/ 0 h 576065"/>
              <a:gd name="connsiteX2" fmla="*/ 2448273 w 2448273"/>
              <a:gd name="connsiteY2" fmla="*/ 576065 h 576065"/>
              <a:gd name="connsiteX3" fmla="*/ 0 w 2448273"/>
              <a:gd name="connsiteY3" fmla="*/ 576065 h 576065"/>
              <a:gd name="connsiteX4" fmla="*/ 0 w 2448273"/>
              <a:gd name="connsiteY4" fmla="*/ 0 h 576065"/>
              <a:gd name="connsiteX0" fmla="*/ 0 w 4051648"/>
              <a:gd name="connsiteY0" fmla="*/ 0 h 591940"/>
              <a:gd name="connsiteX1" fmla="*/ 4051648 w 4051648"/>
              <a:gd name="connsiteY1" fmla="*/ 15875 h 591940"/>
              <a:gd name="connsiteX2" fmla="*/ 4051648 w 4051648"/>
              <a:gd name="connsiteY2" fmla="*/ 591940 h 591940"/>
              <a:gd name="connsiteX3" fmla="*/ 1603375 w 4051648"/>
              <a:gd name="connsiteY3" fmla="*/ 591940 h 591940"/>
              <a:gd name="connsiteX4" fmla="*/ 0 w 4051648"/>
              <a:gd name="connsiteY4" fmla="*/ 0 h 591940"/>
              <a:gd name="connsiteX0" fmla="*/ 3175 w 4054823"/>
              <a:gd name="connsiteY0" fmla="*/ 0 h 604640"/>
              <a:gd name="connsiteX1" fmla="*/ 4054823 w 4054823"/>
              <a:gd name="connsiteY1" fmla="*/ 15875 h 604640"/>
              <a:gd name="connsiteX2" fmla="*/ 4054823 w 4054823"/>
              <a:gd name="connsiteY2" fmla="*/ 591940 h 604640"/>
              <a:gd name="connsiteX3" fmla="*/ 0 w 4054823"/>
              <a:gd name="connsiteY3" fmla="*/ 604640 h 604640"/>
              <a:gd name="connsiteX4" fmla="*/ 3175 w 4054823"/>
              <a:gd name="connsiteY4" fmla="*/ 0 h 604640"/>
              <a:gd name="connsiteX0" fmla="*/ 3175 w 4054823"/>
              <a:gd name="connsiteY0" fmla="*/ 0 h 604640"/>
              <a:gd name="connsiteX1" fmla="*/ 1616697 w 4054823"/>
              <a:gd name="connsiteY1" fmla="*/ 3324 h 604640"/>
              <a:gd name="connsiteX2" fmla="*/ 4054823 w 4054823"/>
              <a:gd name="connsiteY2" fmla="*/ 15875 h 604640"/>
              <a:gd name="connsiteX3" fmla="*/ 4054823 w 4054823"/>
              <a:gd name="connsiteY3" fmla="*/ 591940 h 604640"/>
              <a:gd name="connsiteX4" fmla="*/ 0 w 4054823"/>
              <a:gd name="connsiteY4" fmla="*/ 604640 h 604640"/>
              <a:gd name="connsiteX5" fmla="*/ 3175 w 4054823"/>
              <a:gd name="connsiteY5" fmla="*/ 0 h 604640"/>
              <a:gd name="connsiteX0" fmla="*/ 3175 w 4054823"/>
              <a:gd name="connsiteY0" fmla="*/ 561826 h 1166466"/>
              <a:gd name="connsiteX1" fmla="*/ 1600822 w 4054823"/>
              <a:gd name="connsiteY1" fmla="*/ 0 h 1166466"/>
              <a:gd name="connsiteX2" fmla="*/ 4054823 w 4054823"/>
              <a:gd name="connsiteY2" fmla="*/ 577701 h 1166466"/>
              <a:gd name="connsiteX3" fmla="*/ 4054823 w 4054823"/>
              <a:gd name="connsiteY3" fmla="*/ 1153766 h 1166466"/>
              <a:gd name="connsiteX4" fmla="*/ 0 w 4054823"/>
              <a:gd name="connsiteY4" fmla="*/ 1166466 h 1166466"/>
              <a:gd name="connsiteX5" fmla="*/ 3175 w 4054823"/>
              <a:gd name="connsiteY5" fmla="*/ 561826 h 1166466"/>
              <a:gd name="connsiteX0" fmla="*/ 3175 w 4054823"/>
              <a:gd name="connsiteY0" fmla="*/ 0 h 1172965"/>
              <a:gd name="connsiteX1" fmla="*/ 1600822 w 4054823"/>
              <a:gd name="connsiteY1" fmla="*/ 6499 h 1172965"/>
              <a:gd name="connsiteX2" fmla="*/ 4054823 w 4054823"/>
              <a:gd name="connsiteY2" fmla="*/ 584200 h 1172965"/>
              <a:gd name="connsiteX3" fmla="*/ 4054823 w 4054823"/>
              <a:gd name="connsiteY3" fmla="*/ 1160265 h 1172965"/>
              <a:gd name="connsiteX4" fmla="*/ 0 w 4054823"/>
              <a:gd name="connsiteY4" fmla="*/ 1172965 h 1172965"/>
              <a:gd name="connsiteX5" fmla="*/ 3175 w 4054823"/>
              <a:gd name="connsiteY5" fmla="*/ 0 h 1172965"/>
              <a:gd name="connsiteX0" fmla="*/ 3175 w 4054823"/>
              <a:gd name="connsiteY0" fmla="*/ 0 h 1172965"/>
              <a:gd name="connsiteX1" fmla="*/ 1600822 w 4054823"/>
              <a:gd name="connsiteY1" fmla="*/ 6499 h 1172965"/>
              <a:gd name="connsiteX2" fmla="*/ 2270747 w 4054823"/>
              <a:gd name="connsiteY2" fmla="*/ 158900 h 1172965"/>
              <a:gd name="connsiteX3" fmla="*/ 4054823 w 4054823"/>
              <a:gd name="connsiteY3" fmla="*/ 584200 h 1172965"/>
              <a:gd name="connsiteX4" fmla="*/ 4054823 w 4054823"/>
              <a:gd name="connsiteY4" fmla="*/ 1160265 h 1172965"/>
              <a:gd name="connsiteX5" fmla="*/ 0 w 4054823"/>
              <a:gd name="connsiteY5" fmla="*/ 1172965 h 1172965"/>
              <a:gd name="connsiteX6" fmla="*/ 3175 w 4054823"/>
              <a:gd name="connsiteY6" fmla="*/ 0 h 1172965"/>
              <a:gd name="connsiteX0" fmla="*/ 3175 w 4054823"/>
              <a:gd name="connsiteY0" fmla="*/ 0 h 1172965"/>
              <a:gd name="connsiteX1" fmla="*/ 1600822 w 4054823"/>
              <a:gd name="connsiteY1" fmla="*/ 6499 h 1172965"/>
              <a:gd name="connsiteX2" fmla="*/ 1607172 w 4054823"/>
              <a:gd name="connsiteY2" fmla="*/ 581175 h 1172965"/>
              <a:gd name="connsiteX3" fmla="*/ 4054823 w 4054823"/>
              <a:gd name="connsiteY3" fmla="*/ 584200 h 1172965"/>
              <a:gd name="connsiteX4" fmla="*/ 4054823 w 4054823"/>
              <a:gd name="connsiteY4" fmla="*/ 1160265 h 1172965"/>
              <a:gd name="connsiteX5" fmla="*/ 0 w 4054823"/>
              <a:gd name="connsiteY5" fmla="*/ 1172965 h 1172965"/>
              <a:gd name="connsiteX6" fmla="*/ 3175 w 4054823"/>
              <a:gd name="connsiteY6" fmla="*/ 0 h 1172965"/>
              <a:gd name="connsiteX0" fmla="*/ 3175 w 4054823"/>
              <a:gd name="connsiteY0" fmla="*/ 0 h 1172965"/>
              <a:gd name="connsiteX1" fmla="*/ 1462277 w 4054823"/>
              <a:gd name="connsiteY1" fmla="*/ 20353 h 1172965"/>
              <a:gd name="connsiteX2" fmla="*/ 1607172 w 4054823"/>
              <a:gd name="connsiteY2" fmla="*/ 581175 h 1172965"/>
              <a:gd name="connsiteX3" fmla="*/ 4054823 w 4054823"/>
              <a:gd name="connsiteY3" fmla="*/ 584200 h 1172965"/>
              <a:gd name="connsiteX4" fmla="*/ 4054823 w 4054823"/>
              <a:gd name="connsiteY4" fmla="*/ 1160265 h 1172965"/>
              <a:gd name="connsiteX5" fmla="*/ 0 w 4054823"/>
              <a:gd name="connsiteY5" fmla="*/ 1172965 h 1172965"/>
              <a:gd name="connsiteX6" fmla="*/ 3175 w 4054823"/>
              <a:gd name="connsiteY6" fmla="*/ 0 h 1172965"/>
              <a:gd name="connsiteX0" fmla="*/ 3175 w 4054823"/>
              <a:gd name="connsiteY0" fmla="*/ 0 h 1172965"/>
              <a:gd name="connsiteX1" fmla="*/ 1462277 w 4054823"/>
              <a:gd name="connsiteY1" fmla="*/ 20353 h 1172965"/>
              <a:gd name="connsiteX2" fmla="*/ 1461699 w 4054823"/>
              <a:gd name="connsiteY2" fmla="*/ 595029 h 1172965"/>
              <a:gd name="connsiteX3" fmla="*/ 4054823 w 4054823"/>
              <a:gd name="connsiteY3" fmla="*/ 584200 h 1172965"/>
              <a:gd name="connsiteX4" fmla="*/ 4054823 w 4054823"/>
              <a:gd name="connsiteY4" fmla="*/ 1160265 h 1172965"/>
              <a:gd name="connsiteX5" fmla="*/ 0 w 4054823"/>
              <a:gd name="connsiteY5" fmla="*/ 1172965 h 1172965"/>
              <a:gd name="connsiteX6" fmla="*/ 3175 w 4054823"/>
              <a:gd name="connsiteY6" fmla="*/ 0 h 117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4823" h="1172965">
                <a:moveTo>
                  <a:pt x="3175" y="0"/>
                </a:moveTo>
                <a:lnTo>
                  <a:pt x="1462277" y="20353"/>
                </a:lnTo>
                <a:cubicBezTo>
                  <a:pt x="1464394" y="211912"/>
                  <a:pt x="1459582" y="403470"/>
                  <a:pt x="1461699" y="595029"/>
                </a:cubicBezTo>
                <a:lnTo>
                  <a:pt x="4054823" y="584200"/>
                </a:lnTo>
                <a:lnTo>
                  <a:pt x="4054823" y="1160265"/>
                </a:lnTo>
                <a:lnTo>
                  <a:pt x="0" y="1172965"/>
                </a:lnTo>
                <a:cubicBezTo>
                  <a:pt x="1058" y="971418"/>
                  <a:pt x="2117" y="201547"/>
                  <a:pt x="3175" y="0"/>
                </a:cubicBezTo>
                <a:close/>
              </a:path>
            </a:pathLst>
          </a:cu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1505045" y="4050598"/>
            <a:ext cx="322172" cy="2101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27856" y="3795886"/>
            <a:ext cx="1826096" cy="461665"/>
          </a:xfrm>
          <a:prstGeom prst="rect">
            <a:avLst/>
          </a:prstGeom>
          <a:noFill/>
        </p:spPr>
        <p:txBody>
          <a:bodyPr wrap="square" rtlCol="0">
            <a:spAutoFit/>
          </a:bodyPr>
          <a:lstStyle/>
          <a:p>
            <a:pPr algn="ctr"/>
            <a:r>
              <a:rPr lang="en-US" altLang="zh-TW" sz="1200" dirty="0" err="1" smtClean="0"/>
              <a:t>LoadTensorRTDLLAndModelObjects</a:t>
            </a:r>
            <a:r>
              <a:rPr lang="zh-TW" altLang="en-US" sz="1200" dirty="0" smtClean="0"/>
              <a:t> </a:t>
            </a:r>
            <a:r>
              <a:rPr lang="en-US" altLang="zh-TW" sz="1200" dirty="0" smtClean="0"/>
              <a:t>( )</a:t>
            </a:r>
            <a:endParaRPr lang="zh-TW" altLang="en-US" sz="1200" dirty="0"/>
          </a:p>
        </p:txBody>
      </p:sp>
      <p:sp>
        <p:nvSpPr>
          <p:cNvPr id="25" name="矩形 24"/>
          <p:cNvSpPr/>
          <p:nvPr/>
        </p:nvSpPr>
        <p:spPr>
          <a:xfrm>
            <a:off x="4644008" y="3507853"/>
            <a:ext cx="2304256" cy="56768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p:cNvCxnSpPr>
            <a:endCxn id="28" idx="1"/>
          </p:cNvCxnSpPr>
          <p:nvPr/>
        </p:nvCxnSpPr>
        <p:spPr>
          <a:xfrm>
            <a:off x="6979305" y="3781871"/>
            <a:ext cx="401007" cy="1742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380312" y="3817637"/>
            <a:ext cx="1826096" cy="276999"/>
          </a:xfrm>
          <a:prstGeom prst="rect">
            <a:avLst/>
          </a:prstGeom>
          <a:noFill/>
        </p:spPr>
        <p:txBody>
          <a:bodyPr wrap="square" rtlCol="0">
            <a:spAutoFit/>
          </a:bodyPr>
          <a:lstStyle/>
          <a:p>
            <a:pPr algn="ctr"/>
            <a:r>
              <a:rPr lang="en-US" altLang="zh-TW" sz="1200" dirty="0" err="1" smtClean="0"/>
              <a:t>GetInputAndOutputInfo</a:t>
            </a:r>
            <a:r>
              <a:rPr lang="zh-TW" altLang="en-US" sz="1200" dirty="0" smtClean="0"/>
              <a:t> </a:t>
            </a:r>
            <a:r>
              <a:rPr lang="en-US" altLang="zh-TW" sz="1200" dirty="0" smtClean="0"/>
              <a:t>( )</a:t>
            </a:r>
            <a:endParaRPr lang="zh-TW" altLang="en-US" sz="1200" dirty="0"/>
          </a:p>
        </p:txBody>
      </p:sp>
      <p:sp>
        <p:nvSpPr>
          <p:cNvPr id="29" name="矩形 28"/>
          <p:cNvSpPr/>
          <p:nvPr/>
        </p:nvSpPr>
        <p:spPr>
          <a:xfrm>
            <a:off x="4646449" y="2845827"/>
            <a:ext cx="2304256" cy="56768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6992981" y="3129667"/>
            <a:ext cx="401007" cy="1742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7308304" y="3275007"/>
            <a:ext cx="1898104" cy="276999"/>
          </a:xfrm>
          <a:prstGeom prst="rect">
            <a:avLst/>
          </a:prstGeom>
          <a:noFill/>
        </p:spPr>
        <p:txBody>
          <a:bodyPr wrap="square" rtlCol="0">
            <a:spAutoFit/>
          </a:bodyPr>
          <a:lstStyle/>
          <a:p>
            <a:pPr algn="ctr"/>
            <a:r>
              <a:rPr lang="en-US" altLang="zh-TW" sz="1200" dirty="0" err="1" smtClean="0"/>
              <a:t>TensorRTImageInference</a:t>
            </a:r>
            <a:r>
              <a:rPr lang="zh-TW" altLang="en-US" sz="1200" dirty="0" smtClean="0"/>
              <a:t> </a:t>
            </a:r>
            <a:r>
              <a:rPr lang="en-US" altLang="zh-TW" sz="1200" dirty="0" smtClean="0"/>
              <a:t>( )</a:t>
            </a:r>
            <a:endParaRPr lang="zh-TW" altLang="en-US" sz="1200" dirty="0"/>
          </a:p>
        </p:txBody>
      </p:sp>
      <p:sp>
        <p:nvSpPr>
          <p:cNvPr id="32" name="矩形 31"/>
          <p:cNvSpPr/>
          <p:nvPr/>
        </p:nvSpPr>
        <p:spPr>
          <a:xfrm>
            <a:off x="4646449" y="699542"/>
            <a:ext cx="1293702" cy="200784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單箭頭接點 32"/>
          <p:cNvCxnSpPr/>
          <p:nvPr/>
        </p:nvCxnSpPr>
        <p:spPr>
          <a:xfrm flipH="1" flipV="1">
            <a:off x="4094305" y="633788"/>
            <a:ext cx="488039" cy="9353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3059832" y="407789"/>
            <a:ext cx="2088232" cy="276999"/>
          </a:xfrm>
          <a:prstGeom prst="rect">
            <a:avLst/>
          </a:prstGeom>
          <a:noFill/>
        </p:spPr>
        <p:txBody>
          <a:bodyPr wrap="square" rtlCol="0">
            <a:spAutoFit/>
          </a:bodyPr>
          <a:lstStyle/>
          <a:p>
            <a:pPr algn="ctr"/>
            <a:r>
              <a:rPr lang="en-US" altLang="zh-TW" sz="1200" dirty="0" err="1" smtClean="0"/>
              <a:t>ReleaseMemoryAndModel</a:t>
            </a:r>
            <a:r>
              <a:rPr lang="en-US" altLang="zh-TW" sz="1200" dirty="0" smtClean="0"/>
              <a:t>( )</a:t>
            </a:r>
            <a:endParaRPr lang="zh-TW" altLang="en-US" sz="1200" dirty="0"/>
          </a:p>
        </p:txBody>
      </p:sp>
    </p:spTree>
    <p:extLst>
      <p:ext uri="{BB962C8B-B14F-4D97-AF65-F5344CB8AC3E}">
        <p14:creationId xmlns:p14="http://schemas.microsoft.com/office/powerpoint/2010/main" val="569973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smtClean="0"/>
              <a:t>(</a:t>
            </a:r>
            <a:r>
              <a:rPr lang="zh-TW" altLang="en-US" sz="2000" b="1" dirty="0" smtClean="0"/>
              <a:t> </a:t>
            </a:r>
            <a:r>
              <a:rPr lang="en-US" altLang="zh-TW" sz="2000" b="1" dirty="0" err="1" smtClean="0"/>
              <a:t>LoadTensorRTModel</a:t>
            </a:r>
            <a:r>
              <a:rPr lang="zh-TW" altLang="en-US" sz="2000" b="1" dirty="0" smtClean="0"/>
              <a:t> 流程解析</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29</a:t>
            </a:fld>
            <a:endParaRPr lang="zh-TW" altLang="en-US"/>
          </a:p>
        </p:txBody>
      </p:sp>
      <p:pic>
        <p:nvPicPr>
          <p:cNvPr id="1028" name="Picture 4" descr="D:\kevin_lin\AOI AI Engine\Hotket測試流程圖_CheckDataPa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343" y="504253"/>
            <a:ext cx="5256584" cy="450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68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推論環境安裝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3</a:t>
            </a:fld>
            <a:endParaRPr lang="zh-TW" altLang="en-US" dirty="0"/>
          </a:p>
        </p:txBody>
      </p:sp>
      <p:sp>
        <p:nvSpPr>
          <p:cNvPr id="8" name="文字方塊 7"/>
          <p:cNvSpPr txBox="1"/>
          <p:nvPr/>
        </p:nvSpPr>
        <p:spPr>
          <a:xfrm>
            <a:off x="323528" y="699541"/>
            <a:ext cx="7992888"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安裝 </a:t>
            </a:r>
            <a:r>
              <a:rPr lang="en-US" altLang="zh-TW" sz="1600" b="1" dirty="0" err="1" smtClean="0"/>
              <a:t>Cuda</a:t>
            </a:r>
            <a:r>
              <a:rPr lang="en-US" altLang="zh-TW" sz="1600" b="1" dirty="0" smtClean="0"/>
              <a:t> 12.1 </a:t>
            </a:r>
            <a:r>
              <a:rPr lang="zh-TW" altLang="en-US" sz="1600" b="1" dirty="0" smtClean="0"/>
              <a:t>後解壓縮 </a:t>
            </a:r>
            <a:r>
              <a:rPr lang="en-US" altLang="zh-TW" sz="1600" b="1" dirty="0" smtClean="0"/>
              <a:t>cudnn8.6.5</a:t>
            </a:r>
            <a:r>
              <a:rPr lang="zh-TW" altLang="en-US" sz="1600" b="1" dirty="0" smtClean="0"/>
              <a:t> </a:t>
            </a:r>
            <a:r>
              <a:rPr lang="en-US" altLang="zh-TW" sz="1600" b="1" dirty="0" smtClean="0"/>
              <a:t>&amp;</a:t>
            </a:r>
            <a:r>
              <a:rPr lang="zh-TW" altLang="en-US" sz="1600" b="1" dirty="0" smtClean="0"/>
              <a:t> </a:t>
            </a:r>
            <a:r>
              <a:rPr lang="en-US" altLang="zh-TW" sz="1600" b="1" dirty="0" err="1" smtClean="0"/>
              <a:t>TensorRT</a:t>
            </a:r>
            <a:r>
              <a:rPr lang="en-US" altLang="zh-TW" sz="1600" b="1" dirty="0" smtClean="0"/>
              <a:t> 8.6.1 </a:t>
            </a:r>
            <a:r>
              <a:rPr lang="zh-TW" altLang="en-US" sz="1600" b="1" dirty="0" smtClean="0"/>
              <a:t>檔案 ，</a:t>
            </a:r>
            <a:r>
              <a:rPr lang="zh-TW" altLang="en-US" sz="1600" b="1" dirty="0"/>
              <a:t>並</a:t>
            </a:r>
            <a:r>
              <a:rPr lang="zh-TW" altLang="en-US" sz="1600" b="1" dirty="0" smtClean="0"/>
              <a:t>確認 </a:t>
            </a:r>
            <a:r>
              <a:rPr lang="en-US" altLang="zh-TW" sz="1600" b="1" dirty="0" err="1"/>
              <a:t>C</a:t>
            </a:r>
            <a:r>
              <a:rPr lang="en-US" altLang="zh-TW" sz="1600" b="1" dirty="0" err="1" smtClean="0"/>
              <a:t>uda</a:t>
            </a:r>
            <a:r>
              <a:rPr lang="en-US" altLang="zh-TW" sz="1600" b="1" dirty="0" smtClean="0"/>
              <a:t>  12.1</a:t>
            </a:r>
            <a:r>
              <a:rPr lang="zh-TW" altLang="en-US" sz="1600" b="1" dirty="0" smtClean="0"/>
              <a:t> 的環境變數設定是否正常 </a:t>
            </a:r>
            <a:r>
              <a:rPr lang="en-US" altLang="zh-TW" sz="1600" b="1" dirty="0" smtClean="0"/>
              <a:t>(</a:t>
            </a:r>
            <a:r>
              <a:rPr lang="zh-TW" altLang="en-US" sz="1600" b="1" dirty="0" smtClean="0"/>
              <a:t> 若有異常請自己新增調整 </a:t>
            </a:r>
            <a:r>
              <a:rPr lang="en-US" altLang="zh-TW" sz="1600" b="1" dirty="0" smtClean="0"/>
              <a:t>)</a:t>
            </a:r>
          </a:p>
          <a:p>
            <a:pPr marL="179388" indent="-179388">
              <a:buFont typeface="Wingdings" panose="05000000000000000000" pitchFamily="2" charset="2"/>
              <a:buChar char="l"/>
            </a:pPr>
            <a:endParaRPr lang="en-US" altLang="zh-TW" sz="1600" b="1" dirty="0"/>
          </a:p>
        </p:txBody>
      </p:sp>
      <p:sp>
        <p:nvSpPr>
          <p:cNvPr id="2" name="文字方塊 1"/>
          <p:cNvSpPr txBox="1"/>
          <p:nvPr/>
        </p:nvSpPr>
        <p:spPr>
          <a:xfrm>
            <a:off x="354212" y="3718282"/>
            <a:ext cx="3898824" cy="369332"/>
          </a:xfrm>
          <a:prstGeom prst="rect">
            <a:avLst/>
          </a:prstGeom>
          <a:noFill/>
        </p:spPr>
        <p:txBody>
          <a:bodyPr wrap="none" rtlCol="0">
            <a:spAutoFit/>
          </a:bodyPr>
          <a:lstStyle/>
          <a:p>
            <a:r>
              <a:rPr lang="en-US" altLang="zh-TW" dirty="0" err="1" smtClean="0"/>
              <a:t>Gitlab</a:t>
            </a:r>
            <a:r>
              <a:rPr lang="en-US" altLang="zh-TW" dirty="0" smtClean="0"/>
              <a:t> </a:t>
            </a:r>
            <a:r>
              <a:rPr lang="zh-TW" altLang="en-US" dirty="0" smtClean="0"/>
              <a:t>有 </a:t>
            </a:r>
            <a:r>
              <a:rPr lang="en-US" altLang="zh-TW" dirty="0" smtClean="0"/>
              <a:t>AI</a:t>
            </a:r>
            <a:r>
              <a:rPr lang="zh-TW" altLang="en-US" dirty="0" smtClean="0"/>
              <a:t>環境相關安裝執行檔 </a:t>
            </a:r>
            <a:r>
              <a:rPr lang="en-US" altLang="zh-TW" dirty="0" smtClean="0"/>
              <a:t>&amp; .</a:t>
            </a:r>
            <a:r>
              <a:rPr lang="en-US" altLang="zh-TW" dirty="0" err="1" smtClean="0"/>
              <a:t>dll</a:t>
            </a:r>
            <a:endParaRPr lang="zh-TW"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161297"/>
            <a:ext cx="3672160" cy="149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373" y="1216757"/>
            <a:ext cx="3481057" cy="305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字方塊 9"/>
          <p:cNvSpPr txBox="1"/>
          <p:nvPr/>
        </p:nvSpPr>
        <p:spPr>
          <a:xfrm>
            <a:off x="4499992" y="4261937"/>
            <a:ext cx="4445448" cy="646331"/>
          </a:xfrm>
          <a:prstGeom prst="rect">
            <a:avLst/>
          </a:prstGeom>
          <a:noFill/>
        </p:spPr>
        <p:txBody>
          <a:bodyPr wrap="none" rtlCol="0">
            <a:spAutoFit/>
          </a:bodyPr>
          <a:lstStyle/>
          <a:p>
            <a:pPr algn="ctr"/>
            <a:r>
              <a:rPr lang="zh-TW" altLang="en-US" b="1" dirty="0" smtClean="0"/>
              <a:t>看到 </a:t>
            </a:r>
            <a:r>
              <a:rPr lang="en-US" altLang="zh-TW" b="1" dirty="0" smtClean="0"/>
              <a:t>NVIDIA GPU Computing Toolkit</a:t>
            </a:r>
          </a:p>
          <a:p>
            <a:pPr algn="ctr"/>
            <a:r>
              <a:rPr lang="zh-TW" altLang="en-US" b="1" dirty="0" smtClean="0"/>
              <a:t>資料夾中有 </a:t>
            </a:r>
            <a:r>
              <a:rPr lang="en-US" altLang="zh-TW" b="1" dirty="0" smtClean="0"/>
              <a:t>v12.1\bin </a:t>
            </a:r>
            <a:r>
              <a:rPr lang="zh-TW" altLang="en-US" b="1" dirty="0" smtClean="0"/>
              <a:t>則表示環境變數正</a:t>
            </a:r>
            <a:r>
              <a:rPr lang="zh-TW" altLang="en-US" b="1" dirty="0"/>
              <a:t>常</a:t>
            </a:r>
          </a:p>
        </p:txBody>
      </p:sp>
    </p:spTree>
    <p:extLst>
      <p:ext uri="{BB962C8B-B14F-4D97-AF65-F5344CB8AC3E}">
        <p14:creationId xmlns:p14="http://schemas.microsoft.com/office/powerpoint/2010/main" val="375716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smtClean="0"/>
              <a:t>(</a:t>
            </a:r>
            <a:r>
              <a:rPr lang="zh-TW" altLang="en-US" sz="2000" b="1" dirty="0" smtClean="0"/>
              <a:t> </a:t>
            </a:r>
            <a:r>
              <a:rPr lang="en-US" altLang="zh-TW" sz="2000" b="1" dirty="0" err="1" smtClean="0"/>
              <a:t>LoadTensorRTModel</a:t>
            </a:r>
            <a:r>
              <a:rPr lang="zh-TW" altLang="en-US" sz="2000" b="1" dirty="0" smtClean="0"/>
              <a:t> 流程解析</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30</a:t>
            </a:fld>
            <a:endParaRPr lang="zh-TW" altLang="en-US"/>
          </a:p>
        </p:txBody>
      </p:sp>
      <p:pic>
        <p:nvPicPr>
          <p:cNvPr id="2050" name="Picture 2" descr="D:\kevin_lin\AOI AI Engine\Hotket測試流程圖_ReadTensorRT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641" y="483550"/>
            <a:ext cx="7219834"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70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smtClean="0"/>
              <a:t>(</a:t>
            </a:r>
            <a:r>
              <a:rPr lang="zh-TW" altLang="en-US" sz="2000" b="1" dirty="0" smtClean="0"/>
              <a:t> </a:t>
            </a:r>
            <a:r>
              <a:rPr lang="en-US" altLang="zh-TW" sz="2000" b="1" dirty="0" err="1" smtClean="0"/>
              <a:t>LoadTensorRTModel</a:t>
            </a:r>
            <a:r>
              <a:rPr lang="zh-TW" altLang="en-US" sz="2000" b="1" dirty="0" smtClean="0"/>
              <a:t> 流程解析</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31</a:t>
            </a:fld>
            <a:endParaRPr lang="zh-TW" altLang="en-US"/>
          </a:p>
        </p:txBody>
      </p:sp>
      <p:pic>
        <p:nvPicPr>
          <p:cNvPr id="3074" name="Picture 2" descr="D:\kevin_lin\AOI AI Engine\Hotket測試流程圖_LoadTensorRTDLLAnd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70268"/>
            <a:ext cx="7697241" cy="462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1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smtClean="0"/>
              <a:t>(</a:t>
            </a:r>
            <a:r>
              <a:rPr lang="zh-TW" altLang="en-US" sz="2000" b="1" dirty="0" smtClean="0"/>
              <a:t> </a:t>
            </a:r>
            <a:r>
              <a:rPr lang="en-US" altLang="zh-TW" sz="2000" b="1" dirty="0" err="1" smtClean="0"/>
              <a:t>LoadTensorRTModel</a:t>
            </a:r>
            <a:r>
              <a:rPr lang="zh-TW" altLang="en-US" sz="2000" b="1" dirty="0" smtClean="0"/>
              <a:t> 流程解析</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32</a:t>
            </a:fld>
            <a:endParaRPr lang="zh-TW" altLang="en-US"/>
          </a:p>
        </p:txBody>
      </p:sp>
      <p:pic>
        <p:nvPicPr>
          <p:cNvPr id="4098" name="Picture 2" descr="D:\kevin_lin\AOI AI Engine\Hotket測試流程圖_LoadTensorRTDLLAndMode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509666"/>
            <a:ext cx="7416824" cy="440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14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a:t>(</a:t>
            </a:r>
            <a:r>
              <a:rPr lang="en-US" altLang="zh-TW" sz="2000" b="1" dirty="0" err="1"/>
              <a:t>StartTensorRT</a:t>
            </a:r>
            <a:r>
              <a:rPr lang="zh-TW" altLang="en-US" sz="2000" b="1" dirty="0" smtClean="0"/>
              <a:t>流程解析</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33</a:t>
            </a:fld>
            <a:endParaRPr lang="zh-TW" altLang="en-US"/>
          </a:p>
        </p:txBody>
      </p:sp>
      <p:pic>
        <p:nvPicPr>
          <p:cNvPr id="8" name="Picture 5" descr="Z:\Kevin\AOI AI Engine\TensorOut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8" y="3363837"/>
            <a:ext cx="1234962" cy="12436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Z:\Kevin\AOI AI Engine\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8" y="1419621"/>
            <a:ext cx="1234962" cy="1243689"/>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35496" y="1095876"/>
            <a:ext cx="1399868" cy="307777"/>
          </a:xfrm>
          <a:prstGeom prst="rect">
            <a:avLst/>
          </a:prstGeom>
          <a:noFill/>
        </p:spPr>
        <p:txBody>
          <a:bodyPr wrap="square" rtlCol="0">
            <a:spAutoFit/>
          </a:bodyPr>
          <a:lstStyle/>
          <a:p>
            <a:pPr algn="ctr"/>
            <a:r>
              <a:rPr lang="en-US" altLang="zh-TW" sz="1400" dirty="0" smtClean="0"/>
              <a:t>BGR Image</a:t>
            </a:r>
            <a:endParaRPr lang="zh-TW" altLang="en-US" sz="1400" dirty="0"/>
          </a:p>
        </p:txBody>
      </p:sp>
      <p:sp>
        <p:nvSpPr>
          <p:cNvPr id="11" name="文字方塊 10"/>
          <p:cNvSpPr txBox="1"/>
          <p:nvPr/>
        </p:nvSpPr>
        <p:spPr>
          <a:xfrm>
            <a:off x="-6235" y="3051445"/>
            <a:ext cx="1399868" cy="307777"/>
          </a:xfrm>
          <a:prstGeom prst="rect">
            <a:avLst/>
          </a:prstGeom>
          <a:noFill/>
        </p:spPr>
        <p:txBody>
          <a:bodyPr wrap="square" rtlCol="0">
            <a:spAutoFit/>
          </a:bodyPr>
          <a:lstStyle/>
          <a:p>
            <a:pPr algn="ctr"/>
            <a:r>
              <a:rPr lang="en-US" altLang="zh-TW" sz="1400" dirty="0" smtClean="0"/>
              <a:t>Result Image</a:t>
            </a:r>
            <a:endParaRPr lang="zh-TW" altLang="en-US" sz="1400" dirty="0"/>
          </a:p>
        </p:txBody>
      </p:sp>
      <p:pic>
        <p:nvPicPr>
          <p:cNvPr id="2050" name="Picture 2" descr="D:\kevin_lin\AOI AI Engine\Hotket測試流程圖_StartTensor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364" y="544848"/>
            <a:ext cx="7111026" cy="430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4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TRT8_InterfaceDLL_Test</a:t>
            </a:r>
            <a:r>
              <a:rPr lang="zh-TW" altLang="en-US" sz="2000" b="1" dirty="0" smtClean="0"/>
              <a:t> 推論整合 </a:t>
            </a:r>
            <a:r>
              <a:rPr lang="en-US" altLang="zh-TW" sz="2000" b="1" dirty="0" smtClean="0"/>
              <a:t>( </a:t>
            </a:r>
            <a:r>
              <a:rPr lang="en-US" altLang="zh-TW" sz="2000" b="1" dirty="0" err="1" smtClean="0"/>
              <a:t>ReleaseTensorRTModel</a:t>
            </a:r>
            <a:r>
              <a:rPr lang="en-US" altLang="zh-TW" sz="2000" b="1" dirty="0" smtClean="0"/>
              <a:t> </a:t>
            </a:r>
            <a:r>
              <a:rPr lang="zh-TW" altLang="en-US" sz="2000" b="1" dirty="0" smtClean="0"/>
              <a:t>流程解析</a:t>
            </a:r>
            <a:r>
              <a:rPr lang="en-US" altLang="zh-TW" sz="2000" b="1" dirty="0" smtClean="0"/>
              <a:t>)</a:t>
            </a:r>
            <a:r>
              <a:rPr lang="zh-TW" altLang="en-US" sz="2000" b="1" dirty="0" smtClean="0"/>
              <a:t> </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a:xfrm>
            <a:off x="6580165" y="4744690"/>
            <a:ext cx="2133600" cy="273844"/>
          </a:xfrm>
        </p:spPr>
        <p:txBody>
          <a:bodyPr/>
          <a:lstStyle/>
          <a:p>
            <a:fld id="{E497FAC6-DDDA-4EF9-AE53-E0AF4A47803E}" type="slidenum">
              <a:rPr lang="zh-TW" altLang="en-US" smtClean="0"/>
              <a:t>34</a:t>
            </a:fld>
            <a:endParaRPr lang="zh-TW" altLang="en-US"/>
          </a:p>
        </p:txBody>
      </p:sp>
      <p:pic>
        <p:nvPicPr>
          <p:cNvPr id="6146" name="Picture 2" descr="D:\kevin_lin\AOI AI Engine\Hotket測試流程圖_ReleaseTensorRT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069" y="536833"/>
            <a:ext cx="668655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3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a:t>
            </a:r>
            <a:r>
              <a:rPr lang="zh-TW" altLang="en-US" sz="2000" b="1" dirty="0"/>
              <a:t>整合 小結</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35</a:t>
            </a:fld>
            <a:endParaRPr lang="zh-TW" altLang="en-US"/>
          </a:p>
        </p:txBody>
      </p:sp>
      <p:sp>
        <p:nvSpPr>
          <p:cNvPr id="8" name="文字方塊 7"/>
          <p:cNvSpPr txBox="1"/>
          <p:nvPr/>
        </p:nvSpPr>
        <p:spPr>
          <a:xfrm>
            <a:off x="227604" y="621347"/>
            <a:ext cx="8640960" cy="3293209"/>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將 </a:t>
            </a:r>
            <a:r>
              <a:rPr lang="en-US" altLang="zh-TW" sz="1600" b="1" dirty="0" err="1" smtClean="0"/>
              <a:t>TensorRTInference</a:t>
            </a:r>
            <a:r>
              <a:rPr lang="en-US" altLang="zh-TW" sz="1600" b="1" dirty="0" smtClean="0"/>
              <a:t> ( ) </a:t>
            </a:r>
            <a:r>
              <a:rPr lang="zh-TW" altLang="en-US" sz="1600" b="1" dirty="0" smtClean="0"/>
              <a:t>拆分成七個小函式，並再上層透過 </a:t>
            </a:r>
            <a:r>
              <a:rPr lang="en-US" altLang="zh-TW" sz="1600" b="1" dirty="0" err="1" smtClean="0"/>
              <a:t>LoadTensorRTModel</a:t>
            </a:r>
            <a:r>
              <a:rPr lang="zh-TW" altLang="en-US" sz="1600" b="1" dirty="0" smtClean="0"/>
              <a:t> 、</a:t>
            </a:r>
            <a:r>
              <a:rPr lang="en-US" altLang="zh-TW" sz="1600" b="1" dirty="0"/>
              <a:t> </a:t>
            </a:r>
            <a:r>
              <a:rPr lang="en-US" altLang="zh-TW" sz="1600" b="1" dirty="0" err="1" smtClean="0"/>
              <a:t>StartTensorRT</a:t>
            </a:r>
            <a:r>
              <a:rPr lang="zh-TW" altLang="en-US" sz="1600" b="1" dirty="0" smtClean="0"/>
              <a:t>、</a:t>
            </a:r>
            <a:r>
              <a:rPr lang="en-US" altLang="zh-TW" sz="1600" b="1" dirty="0"/>
              <a:t> </a:t>
            </a:r>
            <a:r>
              <a:rPr lang="en-US" altLang="zh-TW" sz="1600" b="1" dirty="0" err="1"/>
              <a:t>ReleaseTensorRTModel</a:t>
            </a:r>
            <a:r>
              <a:rPr lang="en-US" altLang="zh-TW" sz="1600" b="1" dirty="0"/>
              <a:t> </a:t>
            </a:r>
            <a:r>
              <a:rPr lang="zh-TW" altLang="en-US" sz="1600" b="1" dirty="0" smtClean="0"/>
              <a:t> 三種函式呼叫使用</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zh-TW" altLang="en-US" sz="1600" b="1" dirty="0" smtClean="0"/>
              <a:t>目前設計使用 </a:t>
            </a:r>
            <a:r>
              <a:rPr lang="en-US" altLang="zh-TW" sz="1600" b="1" dirty="0" err="1" smtClean="0"/>
              <a:t>Ctrl+H</a:t>
            </a:r>
            <a:r>
              <a:rPr lang="en-US" altLang="zh-TW" sz="1600" b="1" dirty="0" smtClean="0"/>
              <a:t> </a:t>
            </a:r>
            <a:r>
              <a:rPr lang="zh-TW" altLang="en-US" sz="1600" b="1" dirty="0" smtClean="0"/>
              <a:t>來執行 </a:t>
            </a:r>
            <a:r>
              <a:rPr lang="en-US" altLang="zh-TW" sz="1600" b="1" dirty="0" err="1" smtClean="0"/>
              <a:t>LoadTensorRTModel</a:t>
            </a:r>
            <a:r>
              <a:rPr lang="en-US" altLang="zh-TW" sz="1600" b="1" dirty="0" smtClean="0"/>
              <a:t>(</a:t>
            </a:r>
            <a:r>
              <a:rPr lang="zh-TW" altLang="en-US" sz="1600" b="1" dirty="0" smtClean="0"/>
              <a:t> </a:t>
            </a:r>
            <a:r>
              <a:rPr lang="en-US" altLang="zh-TW" sz="1600" b="1" dirty="0" smtClean="0"/>
              <a:t>)</a:t>
            </a:r>
            <a:r>
              <a:rPr lang="zh-TW" altLang="en-US" sz="1600" b="1" dirty="0" smtClean="0"/>
              <a:t> ，用以模擬 開檔或選擇完指定的 </a:t>
            </a:r>
            <a:r>
              <a:rPr lang="en-US" altLang="zh-TW" sz="1600" b="1" dirty="0" smtClean="0"/>
              <a:t>.</a:t>
            </a:r>
            <a:r>
              <a:rPr lang="en-US" altLang="zh-TW" sz="1600" b="1" dirty="0" err="1" smtClean="0"/>
              <a:t>onnx</a:t>
            </a:r>
            <a:r>
              <a:rPr lang="en-US" altLang="zh-TW" sz="1600" b="1" dirty="0"/>
              <a:t> </a:t>
            </a:r>
            <a:r>
              <a:rPr lang="zh-TW" altLang="en-US" sz="1600" b="1" dirty="0" smtClean="0"/>
              <a:t>和 </a:t>
            </a:r>
            <a:r>
              <a:rPr lang="en-US" altLang="zh-TW" sz="1600" b="1" dirty="0" smtClean="0"/>
              <a:t>.txt</a:t>
            </a:r>
            <a:r>
              <a:rPr lang="zh-TW" altLang="en-US" sz="1600" b="1" dirty="0" smtClean="0"/>
              <a:t>  後需執行的流程</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zh-TW" altLang="en-US" sz="1600" b="1" dirty="0"/>
              <a:t>目前</a:t>
            </a:r>
            <a:r>
              <a:rPr lang="zh-TW" altLang="en-US" sz="1600" b="1" dirty="0" smtClean="0"/>
              <a:t>設計</a:t>
            </a:r>
            <a:r>
              <a:rPr lang="zh-TW" altLang="en-US" sz="1600" b="1" dirty="0"/>
              <a:t>使用 </a:t>
            </a:r>
            <a:r>
              <a:rPr lang="en-US" altLang="zh-TW" sz="1600" b="1" dirty="0" err="1" smtClean="0"/>
              <a:t>Ctrl+J</a:t>
            </a:r>
            <a:r>
              <a:rPr lang="en-US" altLang="zh-TW" sz="1600" b="1" dirty="0" smtClean="0"/>
              <a:t> </a:t>
            </a:r>
            <a:r>
              <a:rPr lang="zh-TW" altLang="en-US" sz="1600" b="1" dirty="0"/>
              <a:t>來執行 </a:t>
            </a:r>
            <a:r>
              <a:rPr lang="en-US" altLang="zh-TW" sz="1600" b="1" dirty="0" err="1" smtClean="0"/>
              <a:t>StartTensorRT</a:t>
            </a:r>
            <a:r>
              <a:rPr lang="zh-TW" altLang="en-US" sz="1600" b="1" dirty="0" smtClean="0"/>
              <a:t> </a:t>
            </a:r>
            <a:r>
              <a:rPr lang="en-US" altLang="zh-TW" sz="1600" b="1" dirty="0" smtClean="0"/>
              <a:t>(</a:t>
            </a:r>
            <a:r>
              <a:rPr lang="zh-TW" altLang="en-US" sz="1600" b="1" dirty="0" smtClean="0"/>
              <a:t> </a:t>
            </a:r>
            <a:r>
              <a:rPr lang="en-US" altLang="zh-TW" sz="1600" b="1" dirty="0"/>
              <a:t>)</a:t>
            </a:r>
            <a:r>
              <a:rPr lang="zh-TW" altLang="en-US" sz="1600" b="1" dirty="0"/>
              <a:t> ，用以</a:t>
            </a:r>
            <a:r>
              <a:rPr lang="zh-TW" altLang="en-US" sz="1600" b="1" dirty="0" smtClean="0"/>
              <a:t>模擬檢測時使用 </a:t>
            </a:r>
            <a:r>
              <a:rPr lang="en-US" altLang="zh-TW" sz="1600" b="1" dirty="0" smtClean="0"/>
              <a:t>AI</a:t>
            </a:r>
            <a:r>
              <a:rPr lang="zh-TW" altLang="en-US" sz="1600" b="1" dirty="0" smtClean="0"/>
              <a:t> 推論的流程</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zh-TW" altLang="en-US" sz="1600" b="1" dirty="0"/>
              <a:t>目前設計使用 </a:t>
            </a:r>
            <a:r>
              <a:rPr lang="en-US" altLang="zh-TW" sz="1600" b="1" dirty="0" err="1" smtClean="0"/>
              <a:t>Ctrl+K</a:t>
            </a:r>
            <a:r>
              <a:rPr lang="en-US" altLang="zh-TW" sz="1600" b="1" dirty="0" smtClean="0"/>
              <a:t> </a:t>
            </a:r>
            <a:r>
              <a:rPr lang="zh-TW" altLang="en-US" sz="1600" b="1" dirty="0"/>
              <a:t>來執行 </a:t>
            </a:r>
            <a:r>
              <a:rPr lang="en-US" altLang="zh-TW" sz="1600" b="1" dirty="0" err="1"/>
              <a:t>ReleaseTensorRTModel</a:t>
            </a:r>
            <a:r>
              <a:rPr lang="en-US" altLang="zh-TW" sz="1600" b="1" dirty="0"/>
              <a:t> </a:t>
            </a:r>
            <a:r>
              <a:rPr lang="en-US" altLang="zh-TW" sz="1600" b="1" dirty="0" smtClean="0"/>
              <a:t>(</a:t>
            </a:r>
            <a:r>
              <a:rPr lang="zh-TW" altLang="en-US" sz="1600" b="1" dirty="0" smtClean="0"/>
              <a:t> </a:t>
            </a:r>
            <a:r>
              <a:rPr lang="en-US" altLang="zh-TW" sz="1600" b="1" dirty="0"/>
              <a:t>)</a:t>
            </a:r>
            <a:r>
              <a:rPr lang="zh-TW" altLang="en-US" sz="1600" b="1" dirty="0"/>
              <a:t> ，用以</a:t>
            </a:r>
            <a:r>
              <a:rPr lang="zh-TW" altLang="en-US" sz="1600" b="1" dirty="0" smtClean="0"/>
              <a:t>模擬關閉主程式或者更換 </a:t>
            </a:r>
            <a:r>
              <a:rPr lang="en-US" altLang="zh-TW" sz="1600" b="1" dirty="0" smtClean="0"/>
              <a:t>.</a:t>
            </a:r>
            <a:r>
              <a:rPr lang="en-US" altLang="zh-TW" sz="1600" b="1" dirty="0" err="1" smtClean="0"/>
              <a:t>onnx</a:t>
            </a:r>
            <a:r>
              <a:rPr lang="zh-TW" altLang="en-US" sz="1600" b="1" dirty="0" smtClean="0"/>
              <a:t> 檔時需要執行的流程</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spTree>
    <p:extLst>
      <p:ext uri="{BB962C8B-B14F-4D97-AF65-F5344CB8AC3E}">
        <p14:creationId xmlns:p14="http://schemas.microsoft.com/office/powerpoint/2010/main" val="3107021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推論功能規格</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36</a:t>
            </a:fld>
            <a:endParaRPr lang="zh-TW" altLang="en-US"/>
          </a:p>
        </p:txBody>
      </p:sp>
      <p:sp>
        <p:nvSpPr>
          <p:cNvPr id="8" name="文字方塊 7"/>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sp>
        <p:nvSpPr>
          <p:cNvPr id="9" name="文字方塊 8"/>
          <p:cNvSpPr txBox="1"/>
          <p:nvPr/>
        </p:nvSpPr>
        <p:spPr>
          <a:xfrm>
            <a:off x="227604" y="621347"/>
            <a:ext cx="8640960" cy="280076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選取的 </a:t>
            </a:r>
            <a:r>
              <a:rPr lang="en-US" altLang="zh-TW" sz="1600" b="1" dirty="0"/>
              <a:t>AI model </a:t>
            </a:r>
            <a:r>
              <a:rPr lang="zh-TW" altLang="en-US" sz="1600" b="1" dirty="0"/>
              <a:t>路徑紀錄於 </a:t>
            </a:r>
            <a:r>
              <a:rPr lang="en-US" altLang="zh-TW" sz="1600" b="1" dirty="0" smtClean="0"/>
              <a:t>Xml\Carrier</a:t>
            </a:r>
            <a:r>
              <a:rPr lang="zh-TW" altLang="en-US" sz="1600" b="1" dirty="0" smtClean="0"/>
              <a:t> 中，並會在修改路徑時同時紀錄在註冊表 </a:t>
            </a:r>
            <a:r>
              <a:rPr lang="en-US" altLang="zh-TW" sz="1600" b="1" dirty="0" smtClean="0"/>
              <a:t>Customization\</a:t>
            </a:r>
            <a:r>
              <a:rPr lang="zh-TW" altLang="en-US" sz="1600" b="1" dirty="0" smtClean="0"/>
              <a:t> 中</a:t>
            </a:r>
            <a:r>
              <a:rPr lang="en-US" altLang="zh-TW" sz="1600" b="1" dirty="0" smtClean="0"/>
              <a:t>, </a:t>
            </a:r>
            <a:r>
              <a:rPr lang="zh-TW" altLang="en-US" sz="1600" b="1" dirty="0"/>
              <a:t>目前設計只能選擇 </a:t>
            </a:r>
            <a:r>
              <a:rPr lang="en-US" altLang="zh-TW" sz="1600" b="1" dirty="0"/>
              <a:t>1 model</a:t>
            </a:r>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zh-TW" altLang="en-US" sz="1600" b="1" dirty="0"/>
              <a:t>存 </a:t>
            </a:r>
            <a:r>
              <a:rPr lang="en-US" altLang="zh-TW" sz="1600" b="1" dirty="0" err="1"/>
              <a:t>rawdata</a:t>
            </a:r>
            <a:r>
              <a:rPr lang="en-US" altLang="zh-TW" sz="1600" b="1" dirty="0"/>
              <a:t> </a:t>
            </a:r>
            <a:r>
              <a:rPr lang="zh-TW" altLang="en-US" sz="1600" b="1" dirty="0"/>
              <a:t>時將 </a:t>
            </a:r>
            <a:r>
              <a:rPr lang="en-US" altLang="zh-TW" sz="1600" b="1" dirty="0"/>
              <a:t>AI model </a:t>
            </a:r>
            <a:r>
              <a:rPr lang="zh-TW" altLang="en-US" sz="1600" b="1" dirty="0"/>
              <a:t>資料夾內所有</a:t>
            </a:r>
            <a:r>
              <a:rPr lang="zh-TW" altLang="en-US" sz="1600" b="1" dirty="0" smtClean="0"/>
              <a:t>檔案 </a:t>
            </a:r>
            <a:r>
              <a:rPr lang="en-US" altLang="zh-TW" sz="1600" b="1" dirty="0" smtClean="0"/>
              <a:t>(</a:t>
            </a:r>
            <a:r>
              <a:rPr lang="zh-TW" altLang="en-US" sz="1600" b="1" dirty="0" smtClean="0"/>
              <a:t> 主要為 </a:t>
            </a:r>
            <a:r>
              <a:rPr lang="en-US" altLang="zh-TW" sz="1600" b="1" dirty="0" smtClean="0"/>
              <a:t>.</a:t>
            </a:r>
            <a:r>
              <a:rPr lang="en-US" altLang="zh-TW" sz="1600" b="1" dirty="0" err="1" smtClean="0"/>
              <a:t>onnx</a:t>
            </a:r>
            <a:r>
              <a:rPr lang="en-US" altLang="zh-TW" sz="1600" b="1" dirty="0" smtClean="0"/>
              <a:t> </a:t>
            </a:r>
            <a:r>
              <a:rPr lang="zh-TW" altLang="en-US" sz="1600" b="1" dirty="0" smtClean="0"/>
              <a:t>和 </a:t>
            </a:r>
            <a:r>
              <a:rPr lang="en-US" altLang="zh-TW" sz="1600" b="1" dirty="0" smtClean="0"/>
              <a:t>.txt</a:t>
            </a:r>
            <a:r>
              <a:rPr lang="zh-TW" altLang="en-US" sz="1600" b="1" dirty="0" smtClean="0"/>
              <a:t> </a:t>
            </a:r>
            <a:r>
              <a:rPr lang="en-US" altLang="zh-TW" sz="1600" b="1" dirty="0" smtClean="0"/>
              <a:t>)</a:t>
            </a:r>
            <a:r>
              <a:rPr lang="zh-TW" altLang="en-US" sz="1600" b="1" dirty="0" smtClean="0"/>
              <a:t> 複製</a:t>
            </a:r>
            <a:r>
              <a:rPr lang="zh-TW" altLang="en-US" sz="1600" b="1" dirty="0"/>
              <a:t>到”</a:t>
            </a:r>
            <a:r>
              <a:rPr lang="en-US" altLang="zh-TW" sz="1600" b="1" dirty="0" err="1"/>
              <a:t>aiModel</a:t>
            </a:r>
            <a:r>
              <a:rPr lang="en-US" altLang="zh-TW" sz="1600" b="1" dirty="0"/>
              <a:t>”</a:t>
            </a:r>
            <a:r>
              <a:rPr lang="zh-TW" altLang="en-US" sz="1600" b="1" dirty="0"/>
              <a:t>資料夾</a:t>
            </a:r>
            <a:r>
              <a:rPr lang="en-US" altLang="zh-TW" sz="1600" b="1" dirty="0"/>
              <a:t>, </a:t>
            </a:r>
            <a:r>
              <a:rPr lang="zh-TW" altLang="en-US" sz="1600" b="1" dirty="0"/>
              <a:t>與“</a:t>
            </a:r>
            <a:r>
              <a:rPr lang="en-US" altLang="zh-TW" sz="1600" b="1" dirty="0" err="1"/>
              <a:t>sol_cfg</a:t>
            </a:r>
            <a:r>
              <a:rPr lang="en-US" altLang="zh-TW" sz="1600" b="1" dirty="0"/>
              <a:t>”</a:t>
            </a:r>
            <a:r>
              <a:rPr lang="zh-TW" altLang="en-US" sz="1600" b="1" dirty="0"/>
              <a:t>同一層</a:t>
            </a:r>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zh-TW" altLang="en-US" sz="1600" b="1" dirty="0"/>
              <a:t>以上與 </a:t>
            </a:r>
            <a:r>
              <a:rPr lang="en-US" altLang="zh-TW" sz="1600" b="1" dirty="0"/>
              <a:t>AI model </a:t>
            </a:r>
            <a:r>
              <a:rPr lang="zh-TW" altLang="en-US" sz="1600" b="1" dirty="0"/>
              <a:t>相關的設計</a:t>
            </a:r>
            <a:r>
              <a:rPr lang="zh-TW" altLang="en-US" sz="1600" b="1" dirty="0">
                <a:solidFill>
                  <a:srgbClr val="FF0000"/>
                </a:solidFill>
              </a:rPr>
              <a:t>僅適用於以 </a:t>
            </a:r>
            <a:r>
              <a:rPr lang="en-US" altLang="zh-TW" sz="1600" b="1" dirty="0" err="1">
                <a:solidFill>
                  <a:srgbClr val="FF0000"/>
                </a:solidFill>
              </a:rPr>
              <a:t>TensorRT</a:t>
            </a:r>
            <a:r>
              <a:rPr lang="en-US" altLang="zh-TW" sz="1600" b="1" dirty="0">
                <a:solidFill>
                  <a:srgbClr val="FF0000"/>
                </a:solidFill>
              </a:rPr>
              <a:t> </a:t>
            </a:r>
            <a:r>
              <a:rPr lang="zh-TW" altLang="en-US" sz="1600" b="1" dirty="0">
                <a:solidFill>
                  <a:srgbClr val="FF0000"/>
                </a:solidFill>
              </a:rPr>
              <a:t>當推論引擎</a:t>
            </a:r>
            <a:r>
              <a:rPr lang="zh-TW" altLang="en-US" sz="1600" b="1" dirty="0"/>
              <a:t>的情況</a:t>
            </a:r>
            <a:r>
              <a:rPr lang="en-US" altLang="zh-TW" sz="1600" b="1" dirty="0"/>
              <a:t>, </a:t>
            </a:r>
            <a:r>
              <a:rPr lang="zh-TW" altLang="en-US" sz="1600" b="1" dirty="0"/>
              <a:t>若用 </a:t>
            </a:r>
            <a:r>
              <a:rPr lang="en-US" altLang="zh-TW" sz="1600" b="1" dirty="0" err="1"/>
              <a:t>AIStation</a:t>
            </a:r>
            <a:r>
              <a:rPr lang="en-US" altLang="zh-TW" sz="1600" b="1" dirty="0"/>
              <a:t> </a:t>
            </a:r>
            <a:r>
              <a:rPr lang="zh-TW" altLang="en-US" sz="1600" b="1" dirty="0"/>
              <a:t>的話</a:t>
            </a:r>
            <a:r>
              <a:rPr lang="en-US" altLang="zh-TW" sz="1600" b="1" dirty="0"/>
              <a:t>, </a:t>
            </a:r>
            <a:r>
              <a:rPr lang="zh-TW" altLang="en-US" sz="1600" b="1" dirty="0"/>
              <a:t>用戶需於 </a:t>
            </a:r>
            <a:r>
              <a:rPr lang="en-US" altLang="zh-TW" sz="1600" b="1" dirty="0" err="1"/>
              <a:t>AIStation</a:t>
            </a:r>
            <a:r>
              <a:rPr lang="en-US" altLang="zh-TW" sz="1600" b="1" dirty="0"/>
              <a:t> </a:t>
            </a:r>
            <a:r>
              <a:rPr lang="zh-TW" altLang="en-US" sz="1600" b="1" dirty="0"/>
              <a:t>手動載入 </a:t>
            </a:r>
            <a:r>
              <a:rPr lang="en-US" altLang="zh-TW" sz="1600" b="1" dirty="0"/>
              <a:t>AI model </a:t>
            </a:r>
            <a:r>
              <a:rPr lang="zh-TW" altLang="en-US" sz="1600" b="1" dirty="0"/>
              <a:t>並按下 </a:t>
            </a:r>
            <a:r>
              <a:rPr lang="en-US" altLang="zh-TW" sz="1600" b="1" dirty="0"/>
              <a:t>Play </a:t>
            </a:r>
            <a:r>
              <a:rPr lang="zh-TW" altLang="en-US" sz="1600" b="1" dirty="0"/>
              <a:t>鍵後</a:t>
            </a:r>
            <a:r>
              <a:rPr lang="en-US" altLang="zh-TW" sz="1600" b="1" dirty="0"/>
              <a:t>, SPI </a:t>
            </a:r>
            <a:r>
              <a:rPr lang="zh-TW" altLang="en-US" sz="1600" b="1" dirty="0"/>
              <a:t>才能與其建立 </a:t>
            </a:r>
            <a:r>
              <a:rPr lang="en-US" altLang="zh-TW" sz="1600" b="1" dirty="0"/>
              <a:t>connection </a:t>
            </a:r>
            <a:r>
              <a:rPr lang="zh-TW" altLang="en-US" sz="1600" b="1" dirty="0"/>
              <a:t>並進行推論</a:t>
            </a:r>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pic>
        <p:nvPicPr>
          <p:cNvPr id="24" name="圖片 23"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222226"/>
            <a:ext cx="6471270" cy="1846705"/>
          </a:xfrm>
          <a:prstGeom prst="rect">
            <a:avLst/>
          </a:prstGeom>
        </p:spPr>
      </p:pic>
    </p:spTree>
    <p:extLst>
      <p:ext uri="{BB962C8B-B14F-4D97-AF65-F5344CB8AC3E}">
        <p14:creationId xmlns:p14="http://schemas.microsoft.com/office/powerpoint/2010/main" val="102203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 </a:t>
            </a:r>
            <a:r>
              <a:rPr lang="en-US" altLang="zh-TW" sz="2000" b="1" dirty="0" smtClean="0"/>
              <a:t>Class Design</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37</a:t>
            </a:fld>
            <a:endParaRPr lang="zh-TW" altLang="en-US"/>
          </a:p>
        </p:txBody>
      </p:sp>
      <p:sp>
        <p:nvSpPr>
          <p:cNvPr id="8" name="文字方塊 7"/>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pic>
        <p:nvPicPr>
          <p:cNvPr id="1027" name="Picture 3" descr="D:\kevin_lin\AOI AI Engine\class desig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036845"/>
            <a:ext cx="5040388" cy="319028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79511" y="483518"/>
            <a:ext cx="3816425" cy="4493538"/>
          </a:xfrm>
          <a:prstGeom prst="rect">
            <a:avLst/>
          </a:prstGeom>
          <a:noFill/>
        </p:spPr>
        <p:txBody>
          <a:bodyPr wrap="square" rtlCol="0">
            <a:spAutoFit/>
          </a:bodyPr>
          <a:lstStyle/>
          <a:p>
            <a:pPr marL="179388" indent="-179388">
              <a:buFont typeface="Arial" panose="020B0604020202020204" pitchFamily="34" charset="0"/>
              <a:buChar char="•"/>
            </a:pPr>
            <a:r>
              <a:rPr lang="en-US" altLang="zh-TW" sz="1400" dirty="0" smtClean="0"/>
              <a:t> </a:t>
            </a:r>
            <a:r>
              <a:rPr lang="zh-TW" altLang="en-US" sz="1400" dirty="0" smtClean="0"/>
              <a:t>保留未來使用 </a:t>
            </a:r>
            <a:r>
              <a:rPr lang="en-US" altLang="zh-TW" sz="1400" dirty="0" err="1" smtClean="0"/>
              <a:t>AIStation</a:t>
            </a:r>
            <a:r>
              <a:rPr lang="en-US" altLang="zh-TW" sz="1400" dirty="0" smtClean="0"/>
              <a:t> </a:t>
            </a:r>
            <a:r>
              <a:rPr lang="zh-TW" altLang="en-US" sz="1400" dirty="0" smtClean="0"/>
              <a:t>的彈性，</a:t>
            </a:r>
            <a:r>
              <a:rPr lang="zh-TW" altLang="en-US" sz="1400" dirty="0"/>
              <a:t>因此使用工廠 </a:t>
            </a:r>
            <a:r>
              <a:rPr lang="en-US" altLang="zh-TW" sz="1400" dirty="0"/>
              <a:t>+ </a:t>
            </a:r>
            <a:r>
              <a:rPr lang="zh-TW" altLang="en-US" sz="1400" dirty="0"/>
              <a:t>策略</a:t>
            </a:r>
            <a:r>
              <a:rPr lang="zh-TW" altLang="en-US" sz="1400" dirty="0" smtClean="0"/>
              <a:t>模式的 </a:t>
            </a:r>
            <a:r>
              <a:rPr lang="en-US" altLang="zh-TW" sz="1400" dirty="0" smtClean="0"/>
              <a:t>base class </a:t>
            </a:r>
            <a:r>
              <a:rPr lang="zh-TW" altLang="en-US" sz="1400" dirty="0" smtClean="0"/>
              <a:t>設計</a:t>
            </a:r>
            <a:endParaRPr lang="en-US" altLang="zh-TW" sz="1400" dirty="0" smtClean="0"/>
          </a:p>
          <a:p>
            <a:pPr marL="179388" indent="-179388">
              <a:buFont typeface="Arial" panose="020B0604020202020204" pitchFamily="34" charset="0"/>
              <a:buChar char="•"/>
            </a:pPr>
            <a:endParaRPr lang="en-US" altLang="zh-TW" sz="1400" dirty="0" smtClean="0"/>
          </a:p>
          <a:p>
            <a:endParaRPr lang="en-US" altLang="zh-TW" sz="200" dirty="0" smtClean="0"/>
          </a:p>
          <a:p>
            <a:pPr marL="179388" indent="-179388">
              <a:buFont typeface="Arial" panose="020B0604020202020204" pitchFamily="34" charset="0"/>
              <a:buChar char="•"/>
            </a:pPr>
            <a:r>
              <a:rPr lang="zh-TW" altLang="en-US" sz="1400" dirty="0"/>
              <a:t>檢測</a:t>
            </a:r>
            <a:r>
              <a:rPr lang="zh-TW" altLang="en-US" sz="1400" dirty="0" smtClean="0"/>
              <a:t>時推論 </a:t>
            </a:r>
            <a:r>
              <a:rPr lang="en-US" altLang="zh-TW" sz="1400" dirty="0" smtClean="0"/>
              <a:t>thread create 1 instance</a:t>
            </a:r>
            <a:r>
              <a:rPr lang="zh-TW" altLang="en-US" sz="1400" dirty="0" smtClean="0"/>
              <a:t>，並透過</a:t>
            </a:r>
            <a:r>
              <a:rPr lang="en-US" altLang="zh-TW" sz="1400" dirty="0" err="1" smtClean="0"/>
              <a:t>loadModel</a:t>
            </a:r>
            <a:r>
              <a:rPr lang="en-US" altLang="zh-TW" sz="1400" dirty="0" smtClean="0"/>
              <a:t> </a:t>
            </a:r>
            <a:r>
              <a:rPr lang="zh-TW" altLang="en-US" sz="1400" dirty="0" smtClean="0"/>
              <a:t>載入相關模型與參數設定，</a:t>
            </a:r>
            <a:r>
              <a:rPr lang="zh-TW" altLang="en-US" sz="1400" dirty="0"/>
              <a:t>載入成功</a:t>
            </a:r>
            <a:r>
              <a:rPr lang="zh-TW" altLang="en-US" sz="1400" dirty="0" smtClean="0"/>
              <a:t>後執行 </a:t>
            </a:r>
            <a:r>
              <a:rPr lang="en-US" altLang="zh-TW" sz="1400" dirty="0" err="1" smtClean="0"/>
              <a:t>StartInference</a:t>
            </a:r>
            <a:r>
              <a:rPr lang="zh-TW" altLang="en-US" sz="1400" dirty="0" smtClean="0"/>
              <a:t> </a:t>
            </a:r>
            <a:r>
              <a:rPr lang="en-US" altLang="zh-TW" sz="1400" dirty="0" smtClean="0"/>
              <a:t>()</a:t>
            </a:r>
            <a:r>
              <a:rPr lang="zh-TW" altLang="en-US" sz="1400" dirty="0"/>
              <a:t> </a:t>
            </a:r>
            <a:r>
              <a:rPr lang="zh-TW" altLang="en-US" sz="1400" dirty="0" smtClean="0"/>
              <a:t>進行推論。</a:t>
            </a:r>
            <a:endParaRPr lang="en-US" altLang="zh-TW" sz="1400" dirty="0" smtClean="0"/>
          </a:p>
          <a:p>
            <a:pPr marL="179388" indent="-179388">
              <a:buFont typeface="Arial" panose="020B0604020202020204" pitchFamily="34" charset="0"/>
              <a:buChar char="•"/>
            </a:pPr>
            <a:endParaRPr lang="en-US" altLang="zh-TW" sz="1400" dirty="0" smtClean="0"/>
          </a:p>
          <a:p>
            <a:pPr marL="179388" indent="-179388">
              <a:buFont typeface="Arial" panose="020B0604020202020204" pitchFamily="34" charset="0"/>
              <a:buChar char="•"/>
            </a:pPr>
            <a:r>
              <a:rPr lang="zh-TW" altLang="en-US" sz="1400" dirty="0" smtClean="0"/>
              <a:t>載入</a:t>
            </a:r>
            <a:r>
              <a:rPr lang="zh-TW" altLang="en-US" sz="1400" dirty="0"/>
              <a:t>其他模型</a:t>
            </a:r>
            <a:r>
              <a:rPr lang="zh-TW" altLang="en-US" sz="1400" dirty="0" smtClean="0"/>
              <a:t>檔或關閉程式時會執行 </a:t>
            </a:r>
            <a:r>
              <a:rPr lang="en-US" altLang="zh-TW" sz="1400" dirty="0" err="1" smtClean="0"/>
              <a:t>FreeModel</a:t>
            </a:r>
            <a:r>
              <a:rPr lang="en-US" altLang="zh-TW" sz="1400" dirty="0" smtClean="0"/>
              <a:t> </a:t>
            </a:r>
            <a:r>
              <a:rPr lang="zh-TW" altLang="en-US" sz="1400" dirty="0" smtClean="0"/>
              <a:t>釋放記憶體，並透過 </a:t>
            </a:r>
            <a:r>
              <a:rPr lang="en-US" altLang="zh-TW" sz="1400" dirty="0" err="1" smtClean="0"/>
              <a:t>bIsReloadFile</a:t>
            </a:r>
            <a:r>
              <a:rPr lang="en-US" altLang="zh-TW" sz="1400" dirty="0" smtClean="0"/>
              <a:t> </a:t>
            </a:r>
            <a:r>
              <a:rPr lang="zh-TW" altLang="en-US" sz="1400" dirty="0" smtClean="0"/>
              <a:t>決定是否要載入</a:t>
            </a:r>
            <a:r>
              <a:rPr lang="en-US" altLang="zh-TW" sz="1400" dirty="0" smtClean="0"/>
              <a:t>\</a:t>
            </a:r>
            <a:r>
              <a:rPr lang="zh-TW" altLang="en-US" sz="1400" dirty="0" smtClean="0"/>
              <a:t>卸載 </a:t>
            </a:r>
            <a:r>
              <a:rPr lang="en-US" altLang="zh-TW" sz="1400" dirty="0" smtClean="0"/>
              <a:t>DLL</a:t>
            </a:r>
          </a:p>
          <a:p>
            <a:r>
              <a:rPr lang="zh-TW" altLang="en-US" sz="1400" dirty="0" smtClean="0"/>
              <a:t> </a:t>
            </a:r>
            <a:endParaRPr lang="en-US" altLang="zh-TW" sz="1400" dirty="0" smtClean="0"/>
          </a:p>
          <a:p>
            <a:endParaRPr lang="en-US" altLang="zh-TW" sz="200" dirty="0" smtClean="0"/>
          </a:p>
          <a:p>
            <a:pPr marL="179388" indent="-179388">
              <a:buFont typeface="Arial" panose="020B0604020202020204" pitchFamily="34" charset="0"/>
              <a:buChar char="•"/>
            </a:pPr>
            <a:r>
              <a:rPr lang="zh-TW" altLang="en-US" sz="1400" dirty="0" smtClean="0"/>
              <a:t>分割</a:t>
            </a:r>
            <a:r>
              <a:rPr lang="en-US" altLang="zh-TW" sz="1400" dirty="0" smtClean="0"/>
              <a:t>:</a:t>
            </a:r>
            <a:r>
              <a:rPr lang="zh-TW" altLang="en-US" sz="1400" dirty="0" smtClean="0"/>
              <a:t> </a:t>
            </a:r>
            <a:r>
              <a:rPr lang="en-US" altLang="zh-TW" sz="1400" b="1" dirty="0" err="1" smtClean="0"/>
              <a:t>doSegmentation</a:t>
            </a:r>
            <a:r>
              <a:rPr lang="en-US" altLang="zh-TW" sz="1400" dirty="0" smtClean="0"/>
              <a:t>(), </a:t>
            </a:r>
            <a:r>
              <a:rPr lang="zh-TW" altLang="en-US" sz="1400" dirty="0" smtClean="0"/>
              <a:t>偵測</a:t>
            </a:r>
            <a:r>
              <a:rPr lang="en-US" altLang="zh-TW" sz="1400" dirty="0" smtClean="0"/>
              <a:t>: </a:t>
            </a:r>
            <a:r>
              <a:rPr lang="en-US" altLang="zh-TW" sz="1400" b="1" dirty="0" err="1" smtClean="0"/>
              <a:t>doDetection</a:t>
            </a:r>
            <a:r>
              <a:rPr lang="en-US" altLang="zh-TW" sz="1400" dirty="0" smtClean="0"/>
              <a:t>(), </a:t>
            </a:r>
            <a:r>
              <a:rPr lang="zh-TW" altLang="en-US" sz="1400" dirty="0" smtClean="0"/>
              <a:t>載入的</a:t>
            </a:r>
            <a:r>
              <a:rPr lang="en-US" altLang="zh-TW" sz="1400" dirty="0" smtClean="0"/>
              <a:t> AI model</a:t>
            </a:r>
            <a:r>
              <a:rPr lang="zh-TW" altLang="en-US" sz="1400" dirty="0" smtClean="0"/>
              <a:t> 需對應推論行為</a:t>
            </a:r>
            <a:endParaRPr lang="en-US" altLang="zh-TW" sz="1400" dirty="0" smtClean="0"/>
          </a:p>
          <a:p>
            <a:pPr marL="360363" indent="-180975">
              <a:buFontTx/>
              <a:buChar char="-"/>
            </a:pPr>
            <a:r>
              <a:rPr lang="zh-TW" altLang="en-US" sz="1400" dirty="0" smtClean="0"/>
              <a:t>支援單一和批次推論</a:t>
            </a:r>
            <a:r>
              <a:rPr lang="en-US" altLang="zh-TW" sz="1400" dirty="0" smtClean="0"/>
              <a:t>, </a:t>
            </a:r>
            <a:r>
              <a:rPr lang="zh-TW" altLang="en-US" sz="1400" dirty="0" smtClean="0"/>
              <a:t>分別對應右鍵 </a:t>
            </a:r>
            <a:r>
              <a:rPr lang="en-US" altLang="zh-TW" sz="1400" dirty="0" smtClean="0"/>
              <a:t>Test </a:t>
            </a:r>
            <a:r>
              <a:rPr lang="zh-TW" altLang="en-US" sz="1400" dirty="0" smtClean="0"/>
              <a:t>和檢測</a:t>
            </a:r>
            <a:r>
              <a:rPr lang="en-US" altLang="zh-TW" sz="1400" dirty="0" smtClean="0"/>
              <a:t>,</a:t>
            </a:r>
            <a:r>
              <a:rPr lang="zh-TW" altLang="en-US" sz="1400" dirty="0" smtClean="0"/>
              <a:t> 批次推論可減少在 </a:t>
            </a:r>
            <a:r>
              <a:rPr lang="en-US" altLang="zh-TW" sz="1400" dirty="0" smtClean="0"/>
              <a:t>device </a:t>
            </a:r>
            <a:r>
              <a:rPr lang="zh-TW" altLang="en-US" sz="1400" dirty="0" smtClean="0"/>
              <a:t>和</a:t>
            </a:r>
            <a:r>
              <a:rPr lang="en-US" altLang="zh-TW" sz="1400" dirty="0" smtClean="0"/>
              <a:t> host</a:t>
            </a:r>
            <a:r>
              <a:rPr lang="zh-TW" altLang="en-US" sz="1400" dirty="0" smtClean="0"/>
              <a:t> 間傳送記憶體內容的 </a:t>
            </a:r>
            <a:r>
              <a:rPr lang="en-US" altLang="zh-TW" sz="1400" dirty="0" smtClean="0"/>
              <a:t>overhead (</a:t>
            </a:r>
            <a:r>
              <a:rPr lang="en-US" altLang="zh-TW" sz="1400" dirty="0" err="1" smtClean="0"/>
              <a:t>TensorRT</a:t>
            </a:r>
            <a:r>
              <a:rPr lang="en-US" altLang="zh-TW" sz="1400" dirty="0" smtClean="0"/>
              <a:t>)</a:t>
            </a:r>
          </a:p>
          <a:p>
            <a:pPr marL="360363" indent="-180975">
              <a:buFontTx/>
              <a:buChar char="-"/>
            </a:pPr>
            <a:r>
              <a:rPr lang="zh-TW" altLang="en-US" sz="1400" dirty="0" smtClean="0"/>
              <a:t>分割後回傳 </a:t>
            </a:r>
            <a:r>
              <a:rPr lang="en-US" altLang="zh-TW" sz="1400" dirty="0" smtClean="0"/>
              <a:t>Blob: 0 = unknown / 128 = base / 255 = target</a:t>
            </a:r>
          </a:p>
          <a:p>
            <a:pPr marL="360363" indent="-180975">
              <a:buFontTx/>
              <a:buChar char="-"/>
            </a:pPr>
            <a:endParaRPr lang="en-US" altLang="zh-TW" sz="1400" dirty="0" smtClean="0"/>
          </a:p>
          <a:p>
            <a:endParaRPr lang="en-US" altLang="zh-TW" sz="200" dirty="0" smtClean="0"/>
          </a:p>
          <a:p>
            <a:pPr marL="179388" indent="-179388">
              <a:buFont typeface="Arial" panose="020B0604020202020204" pitchFamily="34" charset="0"/>
              <a:buChar char="•"/>
            </a:pPr>
            <a:r>
              <a:rPr lang="en-US" altLang="zh-TW" sz="1400" dirty="0" smtClean="0"/>
              <a:t>NOT thread-safe</a:t>
            </a:r>
          </a:p>
        </p:txBody>
      </p:sp>
    </p:spTree>
    <p:extLst>
      <p:ext uri="{BB962C8B-B14F-4D97-AF65-F5344CB8AC3E}">
        <p14:creationId xmlns:p14="http://schemas.microsoft.com/office/powerpoint/2010/main" val="350320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38</a:t>
            </a:fld>
            <a:endParaRPr lang="zh-TW" altLang="en-US"/>
          </a:p>
        </p:txBody>
      </p:sp>
      <p:sp>
        <p:nvSpPr>
          <p:cNvPr id="5" name="標題 1"/>
          <p:cNvSpPr>
            <a:spLocks noGrp="1"/>
          </p:cNvSpPr>
          <p:nvPr>
            <p:ph type="title"/>
          </p:nvPr>
        </p:nvSpPr>
        <p:spPr>
          <a:xfrm>
            <a:off x="457200" y="51470"/>
            <a:ext cx="8208000" cy="432000"/>
          </a:xfrm>
        </p:spPr>
        <p:txBody>
          <a:bodyPr>
            <a:normAutofit/>
          </a:bodyPr>
          <a:lstStyle/>
          <a:p>
            <a:r>
              <a:rPr lang="en-US" altLang="zh-TW" sz="2000" b="1" dirty="0" smtClean="0"/>
              <a:t>Threading Model</a:t>
            </a:r>
            <a:endParaRPr lang="zh-TW" altLang="en-US" sz="1200" dirty="0"/>
          </a:p>
        </p:txBody>
      </p:sp>
      <p:sp>
        <p:nvSpPr>
          <p:cNvPr id="6" name="文字方塊 5"/>
          <p:cNvSpPr txBox="1"/>
          <p:nvPr/>
        </p:nvSpPr>
        <p:spPr>
          <a:xfrm>
            <a:off x="179511" y="483518"/>
            <a:ext cx="8748000" cy="2308324"/>
          </a:xfrm>
          <a:prstGeom prst="rect">
            <a:avLst/>
          </a:prstGeom>
          <a:noFill/>
        </p:spPr>
        <p:txBody>
          <a:bodyPr wrap="square" rtlCol="0">
            <a:spAutoFit/>
          </a:bodyPr>
          <a:lstStyle/>
          <a:p>
            <a:pPr marL="179388" indent="-179388">
              <a:buFont typeface="Arial" panose="020B0604020202020204" pitchFamily="34" charset="0"/>
              <a:buChar char="•"/>
            </a:pPr>
            <a:r>
              <a:rPr lang="en-US" altLang="zh-TW" sz="1400" dirty="0" smtClean="0"/>
              <a:t>From AXI C.H. Huang: </a:t>
            </a:r>
            <a:r>
              <a:rPr lang="zh-TW" altLang="en-US" sz="1400" dirty="0" smtClean="0"/>
              <a:t>目前</a:t>
            </a:r>
            <a:r>
              <a:rPr lang="zh-TW" altLang="en-US" sz="1400" dirty="0"/>
              <a:t>測試過，一個 </a:t>
            </a:r>
            <a:r>
              <a:rPr lang="en-US" altLang="zh-TW" sz="1400" dirty="0"/>
              <a:t>GPU </a:t>
            </a:r>
            <a:r>
              <a:rPr lang="zh-TW" altLang="en-US" sz="1400" dirty="0"/>
              <a:t>上若有多個 </a:t>
            </a:r>
            <a:r>
              <a:rPr lang="en-US" altLang="zh-TW" sz="1400" dirty="0" err="1"/>
              <a:t>TensorRT</a:t>
            </a:r>
            <a:r>
              <a:rPr lang="en-US" altLang="zh-TW" sz="1400" dirty="0"/>
              <a:t> </a:t>
            </a:r>
            <a:r>
              <a:rPr lang="zh-TW" altLang="en-US" sz="1400" dirty="0"/>
              <a:t>物件同時推論，每次推論花費的時間會比較長。而且同時推論的 </a:t>
            </a:r>
            <a:r>
              <a:rPr lang="en-US" altLang="zh-TW" sz="1400" dirty="0" err="1" smtClean="0"/>
              <a:t>TensorRT</a:t>
            </a:r>
            <a:r>
              <a:rPr lang="en-US" altLang="zh-TW" sz="1400" dirty="0" smtClean="0"/>
              <a:t> </a:t>
            </a:r>
            <a:r>
              <a:rPr lang="zh-TW" altLang="en-US" sz="1400" dirty="0" smtClean="0"/>
              <a:t>物件</a:t>
            </a:r>
            <a:r>
              <a:rPr lang="zh-TW" altLang="en-US" sz="1400" dirty="0"/>
              <a:t>越多，花費時間會變慢得更明顯。例如</a:t>
            </a:r>
            <a:r>
              <a:rPr lang="en-US" altLang="zh-TW" sz="1400" dirty="0"/>
              <a:t>: </a:t>
            </a:r>
            <a:r>
              <a:rPr lang="zh-TW" altLang="en-US" sz="1400" dirty="0"/>
              <a:t>若兩個物件同時推論可能測不出明顯差異，但是到四個物件同時推論會使</a:t>
            </a:r>
            <a:r>
              <a:rPr lang="en-US" altLang="zh-TW" sz="1400" dirty="0"/>
              <a:t>GPU</a:t>
            </a:r>
            <a:r>
              <a:rPr lang="zh-TW" altLang="en-US" sz="1400" dirty="0"/>
              <a:t>效能明顯變慢，而到了八個物件同時推論時已經沒有 </a:t>
            </a:r>
            <a:r>
              <a:rPr lang="en-US" altLang="zh-TW" sz="1400" dirty="0"/>
              <a:t>multi-thread </a:t>
            </a:r>
            <a:r>
              <a:rPr lang="zh-TW" altLang="en-US" sz="1400" dirty="0"/>
              <a:t>效益</a:t>
            </a:r>
            <a:r>
              <a:rPr lang="zh-TW" altLang="en-US" sz="1400" dirty="0" smtClean="0"/>
              <a:t>。</a:t>
            </a:r>
            <a:endParaRPr lang="en-US" altLang="zh-TW" sz="1400" dirty="0" smtClean="0"/>
          </a:p>
          <a:p>
            <a:endParaRPr lang="en-US" altLang="zh-TW" sz="200" dirty="0" smtClean="0"/>
          </a:p>
          <a:p>
            <a:pPr marL="179388" indent="-179388">
              <a:buFont typeface="Arial" panose="020B0604020202020204" pitchFamily="34" charset="0"/>
              <a:buChar char="•"/>
            </a:pPr>
            <a:r>
              <a:rPr lang="zh-TW" altLang="en-US" sz="1400" dirty="0" smtClean="0"/>
              <a:t>在機台成本控制的考量下</a:t>
            </a:r>
            <a:r>
              <a:rPr lang="en-US" altLang="zh-TW" sz="1400" dirty="0" smtClean="0"/>
              <a:t>, </a:t>
            </a:r>
            <a:r>
              <a:rPr lang="zh-TW" altLang="en-US" sz="1400" dirty="0" smtClean="0"/>
              <a:t>近期</a:t>
            </a:r>
            <a:r>
              <a:rPr lang="zh-TW" altLang="en-US" sz="1400" dirty="0"/>
              <a:t>的</a:t>
            </a:r>
            <a:r>
              <a:rPr lang="zh-TW" altLang="en-US" sz="1400" dirty="0" smtClean="0"/>
              <a:t>未來應該只安裝單一 </a:t>
            </a:r>
            <a:r>
              <a:rPr lang="en-US" altLang="zh-TW" sz="1400" dirty="0"/>
              <a:t>GPU</a:t>
            </a:r>
            <a:r>
              <a:rPr lang="en-US" altLang="zh-TW" sz="1400" dirty="0" smtClean="0"/>
              <a:t>, </a:t>
            </a:r>
            <a:r>
              <a:rPr lang="zh-TW" altLang="en-US" sz="1400" dirty="0" smtClean="0"/>
              <a:t>因此只能使用一個推論 </a:t>
            </a:r>
            <a:r>
              <a:rPr lang="en-US" altLang="zh-TW" sz="1400" dirty="0" smtClean="0"/>
              <a:t>thread, </a:t>
            </a:r>
            <a:r>
              <a:rPr lang="zh-TW" altLang="en-US" sz="1400" dirty="0" smtClean="0"/>
              <a:t>概念圖如下</a:t>
            </a:r>
            <a:r>
              <a:rPr lang="en-US" altLang="zh-TW" sz="1400" dirty="0" smtClean="0"/>
              <a:t>, </a:t>
            </a:r>
            <a:r>
              <a:rPr lang="zh-TW" altLang="en-US" sz="1400" dirty="0" smtClean="0"/>
              <a:t>推論</a:t>
            </a:r>
            <a:r>
              <a:rPr lang="zh-TW" altLang="en-US" sz="1400" dirty="0"/>
              <a:t>結果由檢測 </a:t>
            </a:r>
            <a:r>
              <a:rPr lang="en-US" altLang="zh-TW" sz="1400" dirty="0"/>
              <a:t>thread </a:t>
            </a:r>
            <a:r>
              <a:rPr lang="zh-TW" altLang="en-US" sz="1400" dirty="0"/>
              <a:t>作後</a:t>
            </a:r>
            <a:r>
              <a:rPr lang="zh-TW" altLang="en-US" sz="1400" dirty="0" smtClean="0"/>
              <a:t>處理 </a:t>
            </a:r>
            <a:r>
              <a:rPr lang="en-US" altLang="zh-TW" sz="1400" dirty="0" smtClean="0"/>
              <a:t>(</a:t>
            </a:r>
            <a:r>
              <a:rPr lang="zh-TW" altLang="en-US" sz="1400" dirty="0" smtClean="0"/>
              <a:t> </a:t>
            </a:r>
            <a:r>
              <a:rPr lang="en-US" altLang="zh-TW" sz="1400" dirty="0" smtClean="0"/>
              <a:t>AXI</a:t>
            </a:r>
            <a:r>
              <a:rPr lang="zh-TW" altLang="en-US" sz="1400" dirty="0" smtClean="0"/>
              <a:t> 作法為使用 </a:t>
            </a:r>
            <a:r>
              <a:rPr lang="en-US" altLang="zh-TW" sz="1400" dirty="0" smtClean="0"/>
              <a:t>Multi Thread </a:t>
            </a:r>
            <a:r>
              <a:rPr lang="zh-TW" altLang="en-US" sz="1400" dirty="0" smtClean="0"/>
              <a:t>方式，每個 </a:t>
            </a:r>
            <a:r>
              <a:rPr lang="en-US" altLang="zh-TW" sz="1400" dirty="0" smtClean="0"/>
              <a:t>Thread </a:t>
            </a:r>
            <a:r>
              <a:rPr lang="zh-TW" altLang="en-US" sz="1400" dirty="0" smtClean="0"/>
              <a:t>產生一個物件檢測，並透過 </a:t>
            </a:r>
            <a:r>
              <a:rPr lang="en-US" altLang="zh-TW" sz="1400" dirty="0" smtClean="0"/>
              <a:t>Wait &amp; Lock  </a:t>
            </a:r>
            <a:r>
              <a:rPr lang="zh-TW" altLang="en-US" sz="1400" dirty="0" smtClean="0"/>
              <a:t>互相等待 </a:t>
            </a:r>
            <a:r>
              <a:rPr lang="en-US" altLang="zh-TW" sz="1400" dirty="0" smtClean="0"/>
              <a:t>)</a:t>
            </a:r>
          </a:p>
          <a:p>
            <a:endParaRPr lang="en-US" altLang="zh-TW" sz="200" dirty="0" smtClean="0"/>
          </a:p>
          <a:p>
            <a:pPr marL="179388" indent="-179388">
              <a:buFont typeface="Arial" panose="020B0604020202020204" pitchFamily="34" charset="0"/>
              <a:buChar char="•"/>
            </a:pPr>
            <a:r>
              <a:rPr lang="zh-TW" altLang="en-US" sz="1400" dirty="0"/>
              <a:t>檢測時推論 </a:t>
            </a:r>
            <a:r>
              <a:rPr lang="en-US" altLang="zh-TW" sz="1400" dirty="0" smtClean="0"/>
              <a:t>thread</a:t>
            </a:r>
            <a:r>
              <a:rPr lang="zh-TW" altLang="en-US" sz="1400" dirty="0" smtClean="0"/>
              <a:t> 將檢測框影像分批處理</a:t>
            </a:r>
            <a:r>
              <a:rPr lang="en-US" altLang="zh-TW" sz="1400" dirty="0" smtClean="0"/>
              <a:t>, </a:t>
            </a:r>
            <a:r>
              <a:rPr lang="zh-TW" altLang="en-US" sz="1400" dirty="0" smtClean="0"/>
              <a:t>例如一個批次有 </a:t>
            </a:r>
            <a:r>
              <a:rPr lang="en-US" altLang="zh-TW" sz="1400" dirty="0" smtClean="0"/>
              <a:t>100 </a:t>
            </a:r>
            <a:r>
              <a:rPr lang="zh-TW" altLang="en-US" sz="1400" dirty="0" smtClean="0"/>
              <a:t>個框</a:t>
            </a:r>
            <a:r>
              <a:rPr lang="en-US" altLang="zh-TW" sz="1400" dirty="0" smtClean="0"/>
              <a:t>, </a:t>
            </a:r>
            <a:r>
              <a:rPr lang="zh-TW" altLang="en-US" sz="1400" dirty="0" smtClean="0"/>
              <a:t>推論成功後便將這些框塞進 </a:t>
            </a:r>
            <a:r>
              <a:rPr lang="en-US" altLang="zh-TW" sz="1400" dirty="0" smtClean="0"/>
              <a:t>Task queue, </a:t>
            </a:r>
            <a:r>
              <a:rPr lang="zh-TW" altLang="en-US" sz="1400" dirty="0" smtClean="0"/>
              <a:t>再處理下一批 </a:t>
            </a:r>
            <a:r>
              <a:rPr lang="en-US" altLang="zh-TW" sz="1400" dirty="0" smtClean="0"/>
              <a:t>( </a:t>
            </a:r>
            <a:r>
              <a:rPr lang="zh-TW" altLang="en-US" sz="1400" dirty="0" smtClean="0"/>
              <a:t>目前向 </a:t>
            </a:r>
            <a:r>
              <a:rPr lang="en-US" altLang="zh-TW" sz="1400" dirty="0" smtClean="0"/>
              <a:t>AXI</a:t>
            </a:r>
            <a:r>
              <a:rPr lang="zh-TW" altLang="en-US" sz="1400" dirty="0" smtClean="0"/>
              <a:t> 詢問，該部門批次推論亦再測試開發中，因此未能提供相關建議 </a:t>
            </a:r>
            <a:r>
              <a:rPr lang="en-US" altLang="zh-TW" sz="1400" dirty="0" smtClean="0"/>
              <a:t>)</a:t>
            </a:r>
          </a:p>
          <a:p>
            <a:pPr marL="179388"/>
            <a:r>
              <a:rPr lang="en-US" altLang="zh-TW" sz="1400" dirty="0" smtClean="0">
                <a:solidFill>
                  <a:srgbClr val="FF0000"/>
                </a:solidFill>
              </a:rPr>
              <a:t>Q: </a:t>
            </a:r>
            <a:r>
              <a:rPr lang="zh-TW" altLang="en-US" sz="1400" dirty="0" smtClean="0">
                <a:solidFill>
                  <a:srgbClr val="FF0000"/>
                </a:solidFill>
              </a:rPr>
              <a:t>如果一個批次影像數量過多</a:t>
            </a:r>
            <a:r>
              <a:rPr lang="en-US" altLang="zh-TW" sz="1400" dirty="0" smtClean="0">
                <a:solidFill>
                  <a:srgbClr val="FF0000"/>
                </a:solidFill>
              </a:rPr>
              <a:t>, </a:t>
            </a:r>
            <a:r>
              <a:rPr lang="zh-TW" altLang="en-US" sz="1400" dirty="0" smtClean="0">
                <a:solidFill>
                  <a:srgbClr val="FF0000"/>
                </a:solidFill>
              </a:rPr>
              <a:t>會不會撐爆 </a:t>
            </a:r>
            <a:r>
              <a:rPr lang="en-US" altLang="zh-TW" sz="1400" dirty="0" smtClean="0">
                <a:solidFill>
                  <a:srgbClr val="FF0000"/>
                </a:solidFill>
              </a:rPr>
              <a:t>GPU</a:t>
            </a:r>
            <a:r>
              <a:rPr lang="zh-TW" altLang="en-US" sz="1400" dirty="0" smtClean="0">
                <a:solidFill>
                  <a:srgbClr val="FF0000"/>
                </a:solidFill>
              </a:rPr>
              <a:t> 記憶體</a:t>
            </a:r>
            <a:r>
              <a:rPr lang="en-US" altLang="zh-TW" sz="1400" dirty="0" smtClean="0">
                <a:solidFill>
                  <a:srgbClr val="FF0000"/>
                </a:solidFill>
              </a:rPr>
              <a:t>?</a:t>
            </a:r>
            <a:r>
              <a:rPr lang="zh-TW" altLang="en-US" sz="1400" dirty="0" smtClean="0">
                <a:solidFill>
                  <a:srgbClr val="FF0000"/>
                </a:solidFill>
              </a:rPr>
              <a:t> </a:t>
            </a:r>
            <a:r>
              <a:rPr lang="en-US" altLang="zh-TW" sz="1400" dirty="0" err="1" smtClean="0">
                <a:solidFill>
                  <a:srgbClr val="FF0000"/>
                </a:solidFill>
              </a:rPr>
              <a:t>AiClient</a:t>
            </a:r>
            <a:r>
              <a:rPr lang="en-US" altLang="zh-TW" sz="1400" dirty="0" smtClean="0">
                <a:solidFill>
                  <a:srgbClr val="FF0000"/>
                </a:solidFill>
              </a:rPr>
              <a:t> </a:t>
            </a:r>
            <a:r>
              <a:rPr lang="zh-TW" altLang="en-US" sz="1400" dirty="0" smtClean="0">
                <a:solidFill>
                  <a:srgbClr val="FF0000"/>
                </a:solidFill>
              </a:rPr>
              <a:t>是否需</a:t>
            </a:r>
            <a:r>
              <a:rPr lang="zh-TW" altLang="en-US" sz="1400" dirty="0">
                <a:solidFill>
                  <a:srgbClr val="FF0000"/>
                </a:solidFill>
              </a:rPr>
              <a:t>建議上層一個</a:t>
            </a:r>
            <a:r>
              <a:rPr lang="zh-TW" altLang="en-US" sz="1400" dirty="0" smtClean="0">
                <a:solidFill>
                  <a:srgbClr val="FF0000"/>
                </a:solidFill>
              </a:rPr>
              <a:t>批次的最大數量</a:t>
            </a:r>
            <a:r>
              <a:rPr lang="en-US" altLang="zh-TW" sz="1400" dirty="0" smtClean="0">
                <a:solidFill>
                  <a:srgbClr val="FF0000"/>
                </a:solidFill>
              </a:rPr>
              <a:t>?</a:t>
            </a:r>
          </a:p>
        </p:txBody>
      </p:sp>
      <p:cxnSp>
        <p:nvCxnSpPr>
          <p:cNvPr id="7" name="直線單箭頭接點 6"/>
          <p:cNvCxnSpPr>
            <a:stCxn id="19" idx="2"/>
            <a:endCxn id="10" idx="0"/>
          </p:cNvCxnSpPr>
          <p:nvPr/>
        </p:nvCxnSpPr>
        <p:spPr>
          <a:xfrm>
            <a:off x="4553940" y="3273776"/>
            <a:ext cx="450079" cy="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47312" y="3484820"/>
            <a:ext cx="540000" cy="442035"/>
          </a:xfrm>
          <a:prstGeom prst="rect">
            <a:avLst/>
          </a:prstGeom>
          <a:noFill/>
        </p:spPr>
        <p:txBody>
          <a:bodyPr wrap="square" lIns="36000" tIns="36000" rIns="36000" bIns="36000" rtlCol="0">
            <a:spAutoFit/>
          </a:bodyPr>
          <a:lstStyle/>
          <a:p>
            <a:pPr algn="ctr"/>
            <a:r>
              <a:rPr lang="en-US" altLang="zh-TW" sz="1200" dirty="0" smtClean="0"/>
              <a:t>Task queue</a:t>
            </a:r>
            <a:endParaRPr lang="zh-TW" altLang="en-US" sz="1200" dirty="0"/>
          </a:p>
        </p:txBody>
      </p:sp>
      <p:sp>
        <p:nvSpPr>
          <p:cNvPr id="9" name="文字方塊 8"/>
          <p:cNvSpPr txBox="1"/>
          <p:nvPr/>
        </p:nvSpPr>
        <p:spPr>
          <a:xfrm>
            <a:off x="5778164" y="3579862"/>
            <a:ext cx="792000" cy="432000"/>
          </a:xfrm>
          <a:prstGeom prst="rect">
            <a:avLst/>
          </a:prstGeom>
          <a:noFill/>
        </p:spPr>
        <p:txBody>
          <a:bodyPr wrap="square" lIns="72000" tIns="36000" rIns="72000" bIns="36000" rtlCol="0">
            <a:spAutoFit/>
          </a:bodyPr>
          <a:lstStyle/>
          <a:p>
            <a:pPr algn="ctr"/>
            <a:r>
              <a:rPr lang="en-US" altLang="zh-TW" sz="1200" dirty="0" smtClean="0"/>
              <a:t>Inspection threads</a:t>
            </a:r>
            <a:endParaRPr lang="zh-TW" altLang="en-US" sz="1200" dirty="0"/>
          </a:p>
        </p:txBody>
      </p:sp>
      <p:sp>
        <p:nvSpPr>
          <p:cNvPr id="10" name="矩形 9"/>
          <p:cNvSpPr/>
          <p:nvPr/>
        </p:nvSpPr>
        <p:spPr>
          <a:xfrm rot="16200000">
            <a:off x="5129999" y="2967777"/>
            <a:ext cx="36004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p:cNvCxnSpPr/>
          <p:nvPr/>
        </p:nvCxnSpPr>
        <p:spPr>
          <a:xfrm rot="16200000">
            <a:off x="4968035" y="3273797"/>
            <a:ext cx="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rot="16200000">
            <a:off x="5256067" y="3273797"/>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5148035" y="3043235"/>
            <a:ext cx="338554" cy="338554"/>
          </a:xfrm>
          <a:prstGeom prst="rect">
            <a:avLst/>
          </a:prstGeom>
          <a:noFill/>
        </p:spPr>
        <p:txBody>
          <a:bodyPr wrap="none" rtlCol="0">
            <a:spAutoFit/>
          </a:bodyPr>
          <a:lstStyle/>
          <a:p>
            <a:r>
              <a:rPr lang="en-US" altLang="zh-TW" sz="1600" dirty="0" smtClean="0"/>
              <a:t>…</a:t>
            </a:r>
            <a:endParaRPr lang="zh-TW" altLang="en-US" sz="1600" dirty="0"/>
          </a:p>
        </p:txBody>
      </p:sp>
      <p:sp>
        <p:nvSpPr>
          <p:cNvPr id="14" name="矩形 13"/>
          <p:cNvSpPr/>
          <p:nvPr/>
        </p:nvSpPr>
        <p:spPr>
          <a:xfrm rot="16200000">
            <a:off x="6066107" y="3147814"/>
            <a:ext cx="180000" cy="72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5" name="矩形 14"/>
          <p:cNvSpPr/>
          <p:nvPr/>
        </p:nvSpPr>
        <p:spPr>
          <a:xfrm rot="16200000">
            <a:off x="6066107" y="2643758"/>
            <a:ext cx="180000" cy="72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6" name="文字方塊 15"/>
          <p:cNvSpPr txBox="1"/>
          <p:nvPr/>
        </p:nvSpPr>
        <p:spPr>
          <a:xfrm rot="16200000">
            <a:off x="6012872" y="3077530"/>
            <a:ext cx="286471" cy="318924"/>
          </a:xfrm>
          <a:prstGeom prst="rect">
            <a:avLst/>
          </a:prstGeom>
          <a:noFill/>
        </p:spPr>
        <p:txBody>
          <a:bodyPr wrap="none" lIns="72000" tIns="36000" rIns="72000" bIns="36000" rtlCol="0">
            <a:spAutoFit/>
          </a:bodyPr>
          <a:lstStyle/>
          <a:p>
            <a:r>
              <a:rPr lang="en-US" altLang="zh-TW" sz="1600" dirty="0" smtClean="0"/>
              <a:t>…</a:t>
            </a:r>
            <a:endParaRPr lang="zh-TW" altLang="en-US" sz="1600" dirty="0"/>
          </a:p>
        </p:txBody>
      </p:sp>
      <p:cxnSp>
        <p:nvCxnSpPr>
          <p:cNvPr id="17" name="直線單箭頭接點 16"/>
          <p:cNvCxnSpPr>
            <a:endCxn id="15" idx="0"/>
          </p:cNvCxnSpPr>
          <p:nvPr/>
        </p:nvCxnSpPr>
        <p:spPr>
          <a:xfrm rot="16200000">
            <a:off x="5589104" y="3030769"/>
            <a:ext cx="234015" cy="17999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4" idx="0"/>
          </p:cNvCxnSpPr>
          <p:nvPr/>
        </p:nvCxnSpPr>
        <p:spPr>
          <a:xfrm rot="16200000" flipH="1">
            <a:off x="5607107" y="3318813"/>
            <a:ext cx="198009" cy="17999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rot="16200000">
            <a:off x="4103940" y="2913776"/>
            <a:ext cx="180000" cy="720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20" name="直線單箭頭接點 19"/>
          <p:cNvCxnSpPr>
            <a:stCxn id="22" idx="3"/>
            <a:endCxn id="19" idx="0"/>
          </p:cNvCxnSpPr>
          <p:nvPr/>
        </p:nvCxnSpPr>
        <p:spPr>
          <a:xfrm flipV="1">
            <a:off x="3617836" y="3273776"/>
            <a:ext cx="216104" cy="38"/>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761852" y="2715766"/>
            <a:ext cx="792000" cy="442035"/>
          </a:xfrm>
          <a:prstGeom prst="rect">
            <a:avLst/>
          </a:prstGeom>
          <a:noFill/>
        </p:spPr>
        <p:txBody>
          <a:bodyPr wrap="square" lIns="72000" tIns="36000" rIns="72000" bIns="36000" rtlCol="0">
            <a:spAutoFit/>
          </a:bodyPr>
          <a:lstStyle/>
          <a:p>
            <a:pPr algn="ctr"/>
            <a:r>
              <a:rPr lang="en-US" altLang="zh-TW" sz="1200" dirty="0" smtClean="0"/>
              <a:t>Inference thread</a:t>
            </a:r>
            <a:endParaRPr lang="zh-TW" altLang="en-US" sz="1200" dirty="0"/>
          </a:p>
        </p:txBody>
      </p:sp>
      <p:sp>
        <p:nvSpPr>
          <p:cNvPr id="22" name="文字方塊 21"/>
          <p:cNvSpPr txBox="1"/>
          <p:nvPr/>
        </p:nvSpPr>
        <p:spPr>
          <a:xfrm>
            <a:off x="2573836" y="3147814"/>
            <a:ext cx="1044000" cy="252000"/>
          </a:xfrm>
          <a:prstGeom prst="rect">
            <a:avLst/>
          </a:prstGeom>
          <a:noFill/>
        </p:spPr>
        <p:txBody>
          <a:bodyPr wrap="square" lIns="72000" tIns="36000" rIns="72000" bIns="36000" rtlCol="0">
            <a:spAutoFit/>
          </a:bodyPr>
          <a:lstStyle/>
          <a:p>
            <a:pPr algn="ctr"/>
            <a:r>
              <a:rPr lang="en-US" altLang="zh-TW" sz="1200" dirty="0" err="1" smtClean="0"/>
              <a:t>InspectionBox</a:t>
            </a:r>
            <a:endParaRPr lang="zh-TW" altLang="en-US" sz="1200" dirty="0"/>
          </a:p>
        </p:txBody>
      </p:sp>
      <p:sp>
        <p:nvSpPr>
          <p:cNvPr id="23" name="矩形 22"/>
          <p:cNvSpPr/>
          <p:nvPr/>
        </p:nvSpPr>
        <p:spPr>
          <a:xfrm>
            <a:off x="3833860" y="3795966"/>
            <a:ext cx="756065" cy="720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200" dirty="0" err="1" smtClean="0"/>
              <a:t>AiClient</a:t>
            </a:r>
            <a:endParaRPr lang="zh-TW" altLang="en-US" sz="1200" dirty="0"/>
          </a:p>
        </p:txBody>
      </p:sp>
      <p:cxnSp>
        <p:nvCxnSpPr>
          <p:cNvPr id="24" name="直線單箭頭接點 23"/>
          <p:cNvCxnSpPr/>
          <p:nvPr/>
        </p:nvCxnSpPr>
        <p:spPr>
          <a:xfrm>
            <a:off x="4121892" y="3363838"/>
            <a:ext cx="0" cy="4320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4274292" y="3363838"/>
            <a:ext cx="0" cy="4320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3689892" y="3453838"/>
            <a:ext cx="432000" cy="252000"/>
          </a:xfrm>
          <a:prstGeom prst="rect">
            <a:avLst/>
          </a:prstGeom>
          <a:noFill/>
        </p:spPr>
        <p:txBody>
          <a:bodyPr wrap="square" lIns="72000" tIns="36000" rIns="72000" bIns="36000" rtlCol="0">
            <a:spAutoFit/>
          </a:bodyPr>
          <a:lstStyle/>
          <a:p>
            <a:pPr algn="ctr"/>
            <a:r>
              <a:rPr lang="en-US" altLang="zh-TW" sz="1200" dirty="0" smtClean="0"/>
              <a:t>RGB</a:t>
            </a:r>
            <a:endParaRPr lang="zh-TW" altLang="en-US" sz="1200" dirty="0"/>
          </a:p>
        </p:txBody>
      </p:sp>
      <p:sp>
        <p:nvSpPr>
          <p:cNvPr id="27" name="文字方塊 26"/>
          <p:cNvSpPr txBox="1"/>
          <p:nvPr/>
        </p:nvSpPr>
        <p:spPr>
          <a:xfrm>
            <a:off x="4301964" y="3363838"/>
            <a:ext cx="468000" cy="442035"/>
          </a:xfrm>
          <a:prstGeom prst="rect">
            <a:avLst/>
          </a:prstGeom>
          <a:noFill/>
        </p:spPr>
        <p:txBody>
          <a:bodyPr wrap="square" lIns="72000" tIns="36000" rIns="72000" bIns="36000" rtlCol="0">
            <a:spAutoFit/>
          </a:bodyPr>
          <a:lstStyle/>
          <a:p>
            <a:pPr algn="ctr"/>
            <a:r>
              <a:rPr lang="zh-TW" altLang="en-US" sz="1200" dirty="0" smtClean="0"/>
              <a:t>推論結果</a:t>
            </a:r>
            <a:endParaRPr lang="zh-TW" altLang="en-US" sz="1200" dirty="0"/>
          </a:p>
        </p:txBody>
      </p:sp>
    </p:spTree>
    <p:extLst>
      <p:ext uri="{BB962C8B-B14F-4D97-AF65-F5344CB8AC3E}">
        <p14:creationId xmlns:p14="http://schemas.microsoft.com/office/powerpoint/2010/main" val="4127681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39</a:t>
            </a:fld>
            <a:endParaRPr lang="zh-TW" altLang="en-US"/>
          </a:p>
        </p:txBody>
      </p:sp>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 </a:t>
            </a:r>
            <a:r>
              <a:rPr lang="en-US" altLang="zh-TW" sz="2000" b="1" dirty="0" smtClean="0"/>
              <a:t>Class Design</a:t>
            </a:r>
            <a:r>
              <a:rPr lang="zh-TW" altLang="en-US" sz="2000" b="1" dirty="0" smtClean="0"/>
              <a:t> </a:t>
            </a:r>
            <a:r>
              <a:rPr lang="en-US" altLang="zh-TW" sz="2000" b="1" dirty="0" smtClean="0"/>
              <a:t>(</a:t>
            </a:r>
            <a:r>
              <a:rPr lang="zh-TW" altLang="en-US" sz="2000" b="1" dirty="0" smtClean="0"/>
              <a:t> </a:t>
            </a:r>
            <a:r>
              <a:rPr lang="en-US" altLang="zh-TW" sz="2000" b="1" dirty="0" smtClean="0"/>
              <a:t>C++</a:t>
            </a:r>
            <a:r>
              <a:rPr lang="zh-TW" altLang="en-US" sz="2000" b="1" dirty="0" smtClean="0"/>
              <a:t>版本 </a:t>
            </a:r>
            <a:r>
              <a:rPr lang="en-US" altLang="zh-TW" sz="2000" b="1" dirty="0" smtClean="0"/>
              <a:t>)</a:t>
            </a:r>
            <a:endParaRPr lang="zh-TW" altLang="en-US" sz="1200" dirty="0"/>
          </a:p>
        </p:txBody>
      </p:sp>
      <p:sp>
        <p:nvSpPr>
          <p:cNvPr id="8" name="文字方塊 7"/>
          <p:cNvSpPr txBox="1"/>
          <p:nvPr/>
        </p:nvSpPr>
        <p:spPr>
          <a:xfrm>
            <a:off x="179511" y="483518"/>
            <a:ext cx="4032449" cy="3170099"/>
          </a:xfrm>
          <a:prstGeom prst="rect">
            <a:avLst/>
          </a:prstGeom>
          <a:noFill/>
        </p:spPr>
        <p:txBody>
          <a:bodyPr wrap="square" rtlCol="0">
            <a:spAutoFit/>
          </a:bodyPr>
          <a:lstStyle/>
          <a:p>
            <a:pPr marL="179388" indent="-179388">
              <a:buFont typeface="Arial" panose="020B0604020202020204" pitchFamily="34" charset="0"/>
              <a:buChar char="•"/>
            </a:pPr>
            <a:r>
              <a:rPr lang="en-US" altLang="zh-TW" sz="1400" dirty="0" smtClean="0"/>
              <a:t> </a:t>
            </a:r>
            <a:r>
              <a:rPr lang="zh-TW" altLang="en-US" sz="1400" dirty="0" smtClean="0"/>
              <a:t>保留未來使用 </a:t>
            </a:r>
            <a:r>
              <a:rPr lang="en-US" altLang="zh-TW" sz="1400" dirty="0" err="1" smtClean="0"/>
              <a:t>AIStation</a:t>
            </a:r>
            <a:r>
              <a:rPr lang="en-US" altLang="zh-TW" sz="1400" dirty="0" smtClean="0"/>
              <a:t> </a:t>
            </a:r>
            <a:r>
              <a:rPr lang="zh-TW" altLang="en-US" sz="1400" dirty="0" smtClean="0"/>
              <a:t>的彈性，</a:t>
            </a:r>
            <a:r>
              <a:rPr lang="zh-TW" altLang="en-US" sz="1400" dirty="0"/>
              <a:t>因此使用工廠 </a:t>
            </a:r>
            <a:r>
              <a:rPr lang="en-US" altLang="zh-TW" sz="1400" dirty="0"/>
              <a:t>+ </a:t>
            </a:r>
            <a:r>
              <a:rPr lang="zh-TW" altLang="en-US" sz="1400" dirty="0"/>
              <a:t>策略</a:t>
            </a:r>
            <a:r>
              <a:rPr lang="zh-TW" altLang="en-US" sz="1400" dirty="0" smtClean="0"/>
              <a:t>模式的 </a:t>
            </a:r>
            <a:r>
              <a:rPr lang="en-US" altLang="zh-TW" sz="1400" dirty="0" smtClean="0"/>
              <a:t>base class </a:t>
            </a:r>
            <a:r>
              <a:rPr lang="zh-TW" altLang="en-US" sz="1400" dirty="0" smtClean="0"/>
              <a:t>設計</a:t>
            </a:r>
            <a:endParaRPr lang="en-US" altLang="zh-TW" sz="1400" dirty="0" smtClean="0"/>
          </a:p>
          <a:p>
            <a:pPr marL="179388" indent="-179388">
              <a:buFont typeface="Arial" panose="020B0604020202020204" pitchFamily="34" charset="0"/>
              <a:buChar char="•"/>
            </a:pPr>
            <a:endParaRPr lang="en-US" altLang="zh-TW" sz="1400" dirty="0" smtClean="0"/>
          </a:p>
          <a:p>
            <a:endParaRPr lang="en-US" altLang="zh-TW" sz="200" dirty="0" smtClean="0"/>
          </a:p>
          <a:p>
            <a:pPr marL="179388" indent="-179388">
              <a:buFont typeface="Arial" panose="020B0604020202020204" pitchFamily="34" charset="0"/>
              <a:buChar char="•"/>
            </a:pPr>
            <a:r>
              <a:rPr lang="zh-TW" altLang="en-US" sz="1400" dirty="0" smtClean="0"/>
              <a:t>利用 </a:t>
            </a:r>
            <a:r>
              <a:rPr lang="en-US" altLang="zh-TW" sz="1400" dirty="0" err="1" smtClean="0"/>
              <a:t>AIInferenceParam</a:t>
            </a:r>
            <a:r>
              <a:rPr lang="en-US" altLang="zh-TW" sz="1400" dirty="0" smtClean="0"/>
              <a:t> </a:t>
            </a:r>
            <a:r>
              <a:rPr lang="zh-TW" altLang="en-US" sz="1400" dirty="0" smtClean="0"/>
              <a:t>存取 </a:t>
            </a:r>
            <a:r>
              <a:rPr lang="en-US" altLang="zh-TW" sz="1400" dirty="0" smtClean="0"/>
              <a:t>AI</a:t>
            </a:r>
            <a:r>
              <a:rPr lang="zh-TW" altLang="en-US" sz="1400" dirty="0" smtClean="0"/>
              <a:t> 模型所需參數。</a:t>
            </a:r>
            <a:endParaRPr lang="en-US" altLang="zh-TW" sz="1400" dirty="0" smtClean="0"/>
          </a:p>
          <a:p>
            <a:pPr marL="179388" indent="-179388">
              <a:buFont typeface="Arial" panose="020B0604020202020204" pitchFamily="34" charset="0"/>
              <a:buChar char="•"/>
            </a:pPr>
            <a:endParaRPr lang="en-US" altLang="zh-TW" sz="1400" dirty="0" smtClean="0"/>
          </a:p>
          <a:p>
            <a:pPr marL="179388" indent="-179388">
              <a:buFont typeface="Arial" panose="020B0604020202020204" pitchFamily="34" charset="0"/>
              <a:buChar char="•"/>
            </a:pPr>
            <a:r>
              <a:rPr lang="zh-TW" altLang="en-US" sz="1400" dirty="0" smtClean="0"/>
              <a:t>載入</a:t>
            </a:r>
            <a:r>
              <a:rPr lang="zh-TW" altLang="en-US" sz="1400" dirty="0"/>
              <a:t>其他模型</a:t>
            </a:r>
            <a:r>
              <a:rPr lang="zh-TW" altLang="en-US" sz="1400" dirty="0" smtClean="0"/>
              <a:t>檔或關閉程式時會執行 </a:t>
            </a:r>
            <a:r>
              <a:rPr lang="en-US" altLang="zh-TW" sz="1400" dirty="0" err="1" smtClean="0"/>
              <a:t>FreeModel</a:t>
            </a:r>
            <a:r>
              <a:rPr lang="en-US" altLang="zh-TW" sz="1400" dirty="0" smtClean="0"/>
              <a:t> </a:t>
            </a:r>
            <a:r>
              <a:rPr lang="zh-TW" altLang="en-US" sz="1400" dirty="0" smtClean="0"/>
              <a:t>釋放記憶體，並透過 </a:t>
            </a:r>
            <a:r>
              <a:rPr lang="en-US" altLang="zh-TW" sz="1400" dirty="0" err="1" smtClean="0"/>
              <a:t>bIsReloadFile</a:t>
            </a:r>
            <a:r>
              <a:rPr lang="en-US" altLang="zh-TW" sz="1400" dirty="0" smtClean="0"/>
              <a:t> </a:t>
            </a:r>
            <a:r>
              <a:rPr lang="zh-TW" altLang="en-US" sz="1400" dirty="0" smtClean="0"/>
              <a:t>決定是否要載入</a:t>
            </a:r>
            <a:r>
              <a:rPr lang="en-US" altLang="zh-TW" sz="1400" dirty="0" smtClean="0"/>
              <a:t>\</a:t>
            </a:r>
            <a:r>
              <a:rPr lang="zh-TW" altLang="en-US" sz="1400" dirty="0" smtClean="0"/>
              <a:t>卸載 </a:t>
            </a:r>
            <a:r>
              <a:rPr lang="en-US" altLang="zh-TW" sz="1400" dirty="0" smtClean="0"/>
              <a:t>DLL</a:t>
            </a:r>
          </a:p>
          <a:p>
            <a:r>
              <a:rPr lang="zh-TW" altLang="en-US" sz="1400" dirty="0" smtClean="0"/>
              <a:t> </a:t>
            </a:r>
            <a:endParaRPr lang="en-US" altLang="zh-TW" sz="1400" dirty="0" smtClean="0"/>
          </a:p>
          <a:p>
            <a:endParaRPr lang="en-US" altLang="zh-TW" sz="200" dirty="0" smtClean="0"/>
          </a:p>
          <a:p>
            <a:pPr marL="179388" indent="-179388">
              <a:buFont typeface="Arial" panose="020B0604020202020204" pitchFamily="34" charset="0"/>
              <a:buChar char="•"/>
            </a:pPr>
            <a:r>
              <a:rPr lang="zh-TW" altLang="en-US" sz="1400" dirty="0" smtClean="0"/>
              <a:t>在 </a:t>
            </a:r>
            <a:r>
              <a:rPr lang="en-US" altLang="zh-TW" sz="1400" dirty="0" err="1" smtClean="0"/>
              <a:t>Dll</a:t>
            </a:r>
            <a:r>
              <a:rPr lang="en-US" altLang="zh-TW" sz="1400" dirty="0" smtClean="0"/>
              <a:t> </a:t>
            </a:r>
            <a:r>
              <a:rPr lang="zh-TW" altLang="en-US" sz="1400" dirty="0" smtClean="0"/>
              <a:t>層使用 </a:t>
            </a:r>
            <a:r>
              <a:rPr lang="en-US" altLang="zh-TW" sz="1400" dirty="0" err="1" smtClean="0"/>
              <a:t>AIInferenceHelper</a:t>
            </a:r>
            <a:r>
              <a:rPr lang="zh-TW" altLang="en-US" sz="1400" dirty="0" smtClean="0"/>
              <a:t> 完成載入</a:t>
            </a:r>
            <a:r>
              <a:rPr lang="en-US" altLang="zh-TW" sz="1400" dirty="0" smtClean="0"/>
              <a:t>/</a:t>
            </a:r>
            <a:r>
              <a:rPr lang="zh-TW" altLang="en-US" sz="1400" dirty="0" smtClean="0"/>
              <a:t>釋放模型與推論等處理，並透過 </a:t>
            </a:r>
            <a:r>
              <a:rPr lang="en-US" altLang="zh-TW" sz="1400" dirty="0" err="1" smtClean="0"/>
              <a:t>setStrategy</a:t>
            </a:r>
            <a:r>
              <a:rPr lang="zh-TW" altLang="en-US" sz="1400" dirty="0" smtClean="0"/>
              <a:t> 決定要使用 </a:t>
            </a:r>
            <a:r>
              <a:rPr lang="en-US" altLang="zh-TW" sz="1400" dirty="0" err="1" smtClean="0"/>
              <a:t>TensorRT</a:t>
            </a:r>
            <a:r>
              <a:rPr lang="en-US" altLang="zh-TW" sz="1400" dirty="0" smtClean="0"/>
              <a:t> </a:t>
            </a:r>
            <a:r>
              <a:rPr lang="zh-TW" altLang="en-US" sz="1400" dirty="0" smtClean="0"/>
              <a:t>或者 </a:t>
            </a:r>
            <a:r>
              <a:rPr lang="en-US" altLang="zh-TW" sz="1400" dirty="0" err="1" smtClean="0"/>
              <a:t>AIStation</a:t>
            </a:r>
            <a:r>
              <a:rPr lang="zh-TW" altLang="en-US" sz="1400" dirty="0" smtClean="0"/>
              <a:t> 模型來推論 </a:t>
            </a:r>
            <a:r>
              <a:rPr lang="en-US" altLang="zh-TW" sz="1400" dirty="0" smtClean="0"/>
              <a:t>(</a:t>
            </a:r>
            <a:r>
              <a:rPr lang="zh-TW" altLang="en-US" sz="1400" dirty="0" smtClean="0"/>
              <a:t> </a:t>
            </a:r>
            <a:r>
              <a:rPr lang="en-US" altLang="zh-TW" sz="1400" dirty="0" err="1" smtClean="0"/>
              <a:t>AIStation</a:t>
            </a:r>
            <a:r>
              <a:rPr lang="en-US" altLang="zh-TW" sz="1400" dirty="0" smtClean="0"/>
              <a:t> </a:t>
            </a:r>
            <a:r>
              <a:rPr lang="zh-TW" altLang="en-US" sz="1400" dirty="0" smtClean="0"/>
              <a:t>推論待開發 </a:t>
            </a:r>
            <a:r>
              <a:rPr lang="en-US" altLang="zh-TW" sz="1400" dirty="0" smtClean="0"/>
              <a:t>)</a:t>
            </a:r>
            <a:endParaRPr lang="en-US" altLang="zh-TW" sz="1400" dirty="0"/>
          </a:p>
          <a:p>
            <a:pPr marL="179388" indent="-179388">
              <a:buFont typeface="Arial" panose="020B0604020202020204" pitchFamily="34" charset="0"/>
              <a:buChar char="•"/>
            </a:pPr>
            <a:endParaRPr lang="en-US" altLang="zh-TW" sz="1400" dirty="0" smtClean="0"/>
          </a:p>
        </p:txBody>
      </p:sp>
      <p:pic>
        <p:nvPicPr>
          <p:cNvPr id="2051" name="Picture 3" descr="D:\kevin_lin\AOI AI Engine\class desig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203598"/>
            <a:ext cx="6779290" cy="389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82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推論建置步驟 </a:t>
            </a:r>
            <a:r>
              <a:rPr lang="en-US" altLang="zh-TW" sz="2000" b="1" dirty="0" smtClean="0"/>
              <a:t>(</a:t>
            </a:r>
            <a:r>
              <a:rPr lang="zh-TW" altLang="en-US" sz="2000" b="1" dirty="0" smtClean="0"/>
              <a:t> 一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4</a:t>
            </a:fld>
            <a:endParaRPr lang="zh-TW" altLang="en-US" dirty="0"/>
          </a:p>
        </p:txBody>
      </p:sp>
      <p:sp>
        <p:nvSpPr>
          <p:cNvPr id="8" name="文字方塊 7"/>
          <p:cNvSpPr txBox="1"/>
          <p:nvPr/>
        </p:nvSpPr>
        <p:spPr>
          <a:xfrm>
            <a:off x="323528" y="699541"/>
            <a:ext cx="7992888"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打開 </a:t>
            </a:r>
            <a:r>
              <a:rPr lang="en-US" altLang="zh-TW" sz="1600" b="1" dirty="0" smtClean="0"/>
              <a:t>TRT8_InterfaceDLL_Test.sln</a:t>
            </a:r>
            <a:r>
              <a:rPr lang="zh-TW" altLang="en-US" sz="1600" b="1" dirty="0" smtClean="0"/>
              <a:t>，看到升級 </a:t>
            </a:r>
            <a:r>
              <a:rPr lang="en-US" altLang="zh-TW" sz="1600" b="1" dirty="0" smtClean="0"/>
              <a:t>SDK</a:t>
            </a:r>
            <a:r>
              <a:rPr lang="zh-TW" altLang="en-US" sz="1600" b="1" dirty="0" smtClean="0"/>
              <a:t> 與 平台工具組時，選 </a:t>
            </a:r>
            <a:r>
              <a:rPr lang="en-US" altLang="zh-TW" sz="1600" b="1" dirty="0" smtClean="0"/>
              <a:t>“ </a:t>
            </a:r>
            <a:r>
              <a:rPr lang="zh-TW" altLang="en-US" sz="1600" b="1" dirty="0" smtClean="0"/>
              <a:t>取消 </a:t>
            </a:r>
            <a:r>
              <a:rPr lang="en-US" altLang="zh-TW" sz="1600" b="1" dirty="0" smtClean="0"/>
              <a:t>”</a:t>
            </a:r>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zh-TW" altLang="en-US" sz="1600" b="1" dirty="0" smtClean="0"/>
              <a:t>再安裝完 </a:t>
            </a:r>
            <a:r>
              <a:rPr lang="en-US" altLang="zh-TW" sz="1600" b="1" dirty="0" err="1" smtClean="0"/>
              <a:t>TensorRT</a:t>
            </a:r>
            <a:r>
              <a:rPr lang="en-US" altLang="zh-TW" sz="1600" b="1" dirty="0" smtClean="0"/>
              <a:t> 8.6.1, </a:t>
            </a:r>
            <a:r>
              <a:rPr lang="en-US" altLang="zh-TW" sz="1600" b="1" dirty="0" err="1" smtClean="0"/>
              <a:t>cudnn</a:t>
            </a:r>
            <a:r>
              <a:rPr lang="en-US" altLang="zh-TW" sz="1600" b="1" dirty="0" smtClean="0"/>
              <a:t> 8.6.5 </a:t>
            </a:r>
            <a:r>
              <a:rPr lang="zh-TW" altLang="en-US" sz="1600" b="1" dirty="0" smtClean="0"/>
              <a:t>和 </a:t>
            </a:r>
            <a:r>
              <a:rPr lang="en-US" altLang="zh-TW" sz="1600" b="1" dirty="0" err="1" smtClean="0"/>
              <a:t>cuda</a:t>
            </a:r>
            <a:r>
              <a:rPr lang="en-US" altLang="zh-TW" sz="1600" b="1" dirty="0" smtClean="0"/>
              <a:t> 12.1 </a:t>
            </a:r>
            <a:r>
              <a:rPr lang="zh-TW" altLang="en-US" sz="1600" b="1" dirty="0" smtClean="0"/>
              <a:t>後，建置可以成功</a:t>
            </a:r>
            <a:endParaRPr lang="en-US" altLang="zh-TW" sz="1600" b="1" dirty="0" smtClean="0"/>
          </a:p>
        </p:txBody>
      </p:sp>
      <p:sp>
        <p:nvSpPr>
          <p:cNvPr id="2" name="文字方塊 1"/>
          <p:cNvSpPr txBox="1"/>
          <p:nvPr/>
        </p:nvSpPr>
        <p:spPr>
          <a:xfrm>
            <a:off x="615517" y="3728948"/>
            <a:ext cx="3020379" cy="369332"/>
          </a:xfrm>
          <a:prstGeom prst="rect">
            <a:avLst/>
          </a:prstGeom>
          <a:noFill/>
        </p:spPr>
        <p:txBody>
          <a:bodyPr wrap="none" rtlCol="0">
            <a:spAutoFit/>
          </a:bodyPr>
          <a:lstStyle/>
          <a:p>
            <a:r>
              <a:rPr lang="zh-TW" altLang="en-US" dirty="0" smtClean="0"/>
              <a:t>不需更新 </a:t>
            </a:r>
            <a:r>
              <a:rPr lang="en-US" altLang="zh-TW" dirty="0" smtClean="0"/>
              <a:t>SDK</a:t>
            </a:r>
            <a:r>
              <a:rPr lang="zh-TW" altLang="en-US" dirty="0" smtClean="0"/>
              <a:t> 或 平台工具組</a:t>
            </a:r>
            <a:endParaRPr lang="zh-TW"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00" y="1812618"/>
            <a:ext cx="3331071" cy="191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704" y="2188033"/>
            <a:ext cx="4517553" cy="116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字方塊 12"/>
          <p:cNvSpPr txBox="1"/>
          <p:nvPr/>
        </p:nvSpPr>
        <p:spPr>
          <a:xfrm>
            <a:off x="4787904" y="3745314"/>
            <a:ext cx="3647152" cy="369332"/>
          </a:xfrm>
          <a:prstGeom prst="rect">
            <a:avLst/>
          </a:prstGeom>
          <a:noFill/>
        </p:spPr>
        <p:txBody>
          <a:bodyPr wrap="none" rtlCol="0">
            <a:spAutoFit/>
          </a:bodyPr>
          <a:lstStyle/>
          <a:p>
            <a:r>
              <a:rPr lang="zh-TW" altLang="en-US" dirty="0" smtClean="0"/>
              <a:t>安裝完相關環境後，建置直接成功</a:t>
            </a:r>
            <a:endParaRPr lang="zh-TW" altLang="en-US" dirty="0"/>
          </a:p>
        </p:txBody>
      </p:sp>
    </p:spTree>
    <p:extLst>
      <p:ext uri="{BB962C8B-B14F-4D97-AF65-F5344CB8AC3E}">
        <p14:creationId xmlns:p14="http://schemas.microsoft.com/office/powerpoint/2010/main" val="107614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推論功能規格</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40</a:t>
            </a:fld>
            <a:endParaRPr lang="zh-TW" altLang="en-US"/>
          </a:p>
        </p:txBody>
      </p:sp>
      <p:sp>
        <p:nvSpPr>
          <p:cNvPr id="8" name="文字方塊 7"/>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sp>
        <p:nvSpPr>
          <p:cNvPr id="9" name="文字方塊 8"/>
          <p:cNvSpPr txBox="1"/>
          <p:nvPr/>
        </p:nvSpPr>
        <p:spPr>
          <a:xfrm>
            <a:off x="227604" y="621347"/>
            <a:ext cx="8640960" cy="1815882"/>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圖</a:t>
            </a:r>
            <a:r>
              <a:rPr lang="en-US" altLang="zh-TW" sz="1600" b="1" dirty="0" smtClean="0"/>
              <a:t>1.</a:t>
            </a:r>
            <a:r>
              <a:rPr lang="zh-TW" altLang="en-US" sz="1600" dirty="0"/>
              <a:t>快捷鍵 </a:t>
            </a:r>
            <a:r>
              <a:rPr lang="en-US" altLang="zh-TW" sz="1600" dirty="0" err="1"/>
              <a:t>Ctrl+Shift+</a:t>
            </a:r>
            <a:r>
              <a:rPr lang="en-US" altLang="zh-TW" sz="1600" dirty="0" err="1">
                <a:latin typeface="Times New Roman" panose="02020603050405020304" pitchFamily="18" charset="0"/>
                <a:cs typeface="Times New Roman" panose="02020603050405020304" pitchFamily="18" charset="0"/>
              </a:rPr>
              <a:t>I</a:t>
            </a:r>
            <a:r>
              <a:rPr lang="en-US" altLang="zh-TW" sz="1600" dirty="0"/>
              <a:t> </a:t>
            </a:r>
            <a:r>
              <a:rPr lang="zh-TW" altLang="en-US" sz="1600" dirty="0"/>
              <a:t>存</a:t>
            </a:r>
            <a:r>
              <a:rPr lang="en-US" altLang="zh-TW" sz="1600" dirty="0"/>
              <a:t>RGB</a:t>
            </a:r>
            <a:r>
              <a:rPr lang="zh-TW" altLang="en-US" sz="1600" dirty="0"/>
              <a:t>圖</a:t>
            </a:r>
            <a:r>
              <a:rPr lang="en-US" altLang="zh-TW" sz="1600" dirty="0"/>
              <a:t>, </a:t>
            </a:r>
            <a:r>
              <a:rPr lang="zh-TW" altLang="en-US" sz="1600" dirty="0"/>
              <a:t>根據所選的檢測框範圍</a:t>
            </a:r>
            <a:r>
              <a:rPr lang="en-US" altLang="zh-TW" sz="1600" dirty="0"/>
              <a:t>, </a:t>
            </a:r>
            <a:r>
              <a:rPr lang="zh-TW" altLang="en-US" sz="1600" dirty="0"/>
              <a:t>存到指定的資料夾 </a:t>
            </a:r>
            <a:r>
              <a:rPr lang="en-US" altLang="zh-TW" sz="1600" dirty="0"/>
              <a:t>(Active/ Failed </a:t>
            </a:r>
            <a:r>
              <a:rPr lang="zh-TW" altLang="en-US" sz="1600" dirty="0"/>
              <a:t>用於 </a:t>
            </a:r>
            <a:r>
              <a:rPr lang="en-US" altLang="zh-TW" sz="1600" dirty="0"/>
              <a:t>incremental training); “RGB Only” </a:t>
            </a:r>
            <a:r>
              <a:rPr lang="zh-TW" altLang="en-US" sz="1600" dirty="0"/>
              <a:t>只於 </a:t>
            </a:r>
            <a:r>
              <a:rPr lang="en-US" altLang="zh-TW" sz="1600" dirty="0"/>
              <a:t>Debug</a:t>
            </a:r>
            <a:r>
              <a:rPr lang="zh-TW" altLang="en-US" sz="1600" dirty="0"/>
              <a:t> 版顯示</a:t>
            </a:r>
            <a:r>
              <a:rPr lang="en-US" altLang="zh-TW" sz="1600" dirty="0"/>
              <a:t>, </a:t>
            </a:r>
            <a:r>
              <a:rPr lang="zh-TW" altLang="en-US" sz="1600" dirty="0"/>
              <a:t>不勾的話可存所有的</a:t>
            </a:r>
            <a:r>
              <a:rPr lang="zh-TW" altLang="en-US" sz="1600" dirty="0" smtClean="0"/>
              <a:t>圖</a:t>
            </a:r>
            <a:endParaRPr lang="en-US" altLang="zh-TW" sz="1600" b="1" dirty="0" smtClean="0"/>
          </a:p>
          <a:p>
            <a:pPr marL="179388" indent="-179388">
              <a:buFont typeface="Wingdings" panose="05000000000000000000" pitchFamily="2" charset="2"/>
              <a:buChar char="l"/>
            </a:pPr>
            <a:r>
              <a:rPr lang="zh-TW" altLang="en-US" sz="1600" b="1" dirty="0"/>
              <a:t>圖</a:t>
            </a:r>
            <a:r>
              <a:rPr lang="en-US" altLang="zh-TW" sz="1600" b="1" dirty="0"/>
              <a:t>2: </a:t>
            </a:r>
            <a:r>
              <a:rPr lang="zh-TW" altLang="en-US" sz="1600" b="1" dirty="0"/>
              <a:t>演算法選”</a:t>
            </a:r>
            <a:r>
              <a:rPr lang="en-US" altLang="zh-TW" sz="1600" b="1" dirty="0"/>
              <a:t>AI </a:t>
            </a:r>
            <a:r>
              <a:rPr lang="zh-TW" altLang="en-US" sz="1600" b="1" dirty="0"/>
              <a:t>檢測”後</a:t>
            </a:r>
            <a:r>
              <a:rPr lang="en-US" altLang="zh-TW" sz="1600" b="1" dirty="0"/>
              <a:t>, </a:t>
            </a:r>
            <a:r>
              <a:rPr lang="zh-TW" altLang="en-US" sz="1600" b="1" dirty="0"/>
              <a:t>按”選擇模型檔”選取訓練好的 </a:t>
            </a:r>
            <a:r>
              <a:rPr lang="en-US" altLang="zh-TW" sz="1600" b="1" dirty="0"/>
              <a:t>AI model </a:t>
            </a:r>
            <a:r>
              <a:rPr lang="zh-TW" altLang="en-US" sz="1600" b="1" dirty="0" smtClean="0"/>
              <a:t>資料夾</a:t>
            </a:r>
            <a:endParaRPr lang="en-US" altLang="zh-TW" sz="1600" b="1" dirty="0" smtClean="0"/>
          </a:p>
          <a:p>
            <a:pPr marL="179388" indent="-179388">
              <a:buFont typeface="Wingdings" panose="05000000000000000000" pitchFamily="2" charset="2"/>
              <a:buChar char="l"/>
            </a:pPr>
            <a:r>
              <a:rPr lang="zh-TW" altLang="en-US" sz="1600" b="1" dirty="0" smtClean="0"/>
              <a:t>預設隱藏，註冊</a:t>
            </a:r>
            <a:r>
              <a:rPr lang="zh-TW" altLang="en-US" sz="1600" b="1" dirty="0"/>
              <a:t>表 </a:t>
            </a:r>
            <a:r>
              <a:rPr lang="en-US" altLang="zh-TW" sz="1600" b="1" dirty="0" smtClean="0"/>
              <a:t>Inspection\</a:t>
            </a:r>
            <a:r>
              <a:rPr lang="en-US" altLang="zh-TW" sz="1600" b="1" dirty="0" err="1" smtClean="0"/>
              <a:t>bUseAISegmentation</a:t>
            </a:r>
            <a:r>
              <a:rPr lang="en-US" altLang="zh-TW" sz="1600" b="1" dirty="0" smtClean="0"/>
              <a:t> =1</a:t>
            </a:r>
            <a:r>
              <a:rPr lang="zh-TW" altLang="en-US" sz="1600" b="1" dirty="0" smtClean="0"/>
              <a:t> 後顯示 </a:t>
            </a:r>
            <a:r>
              <a:rPr lang="en-US" altLang="zh-TW" sz="1600" b="1" dirty="0" smtClean="0"/>
              <a:t>AI</a:t>
            </a:r>
            <a:r>
              <a:rPr lang="zh-TW" altLang="en-US" sz="1600" b="1" dirty="0" smtClean="0"/>
              <a:t>檢測 的選項</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892096"/>
            <a:ext cx="2085594" cy="1498854"/>
          </a:xfrm>
          <a:prstGeom prst="rect">
            <a:avLst/>
          </a:prstGeom>
        </p:spPr>
      </p:pic>
      <p:sp>
        <p:nvSpPr>
          <p:cNvPr id="11" name="文字方塊 10"/>
          <p:cNvSpPr txBox="1"/>
          <p:nvPr/>
        </p:nvSpPr>
        <p:spPr>
          <a:xfrm>
            <a:off x="1177404" y="3434927"/>
            <a:ext cx="377842" cy="257369"/>
          </a:xfrm>
          <a:prstGeom prst="rect">
            <a:avLst/>
          </a:prstGeom>
          <a:noFill/>
        </p:spPr>
        <p:txBody>
          <a:bodyPr wrap="none" lIns="72000" tIns="36000" rIns="72000" bIns="36000" rtlCol="0">
            <a:spAutoFit/>
          </a:bodyPr>
          <a:lstStyle/>
          <a:p>
            <a:r>
              <a:rPr lang="zh-TW" altLang="en-US" sz="1200" dirty="0" smtClean="0"/>
              <a:t>圖</a:t>
            </a:r>
            <a:r>
              <a:rPr lang="en-US" altLang="zh-TW" sz="1200" dirty="0" smtClean="0"/>
              <a:t>1</a:t>
            </a:r>
            <a:endParaRPr lang="zh-TW" altLang="en-US" sz="1200" dirty="0"/>
          </a:p>
        </p:txBody>
      </p:sp>
      <p:pic>
        <p:nvPicPr>
          <p:cNvPr id="14" name="圖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568" y="1722071"/>
            <a:ext cx="2923032" cy="1125474"/>
          </a:xfrm>
          <a:prstGeom prst="rect">
            <a:avLst/>
          </a:prstGeom>
        </p:spPr>
      </p:pic>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020" y="3142152"/>
            <a:ext cx="3497580" cy="2043684"/>
          </a:xfrm>
          <a:prstGeom prst="rect">
            <a:avLst/>
          </a:prstGeom>
        </p:spPr>
      </p:pic>
      <p:sp>
        <p:nvSpPr>
          <p:cNvPr id="17" name="文字方塊 16"/>
          <p:cNvSpPr txBox="1"/>
          <p:nvPr/>
        </p:nvSpPr>
        <p:spPr>
          <a:xfrm>
            <a:off x="4359163" y="2856805"/>
            <a:ext cx="377842" cy="257369"/>
          </a:xfrm>
          <a:prstGeom prst="rect">
            <a:avLst/>
          </a:prstGeom>
          <a:noFill/>
        </p:spPr>
        <p:txBody>
          <a:bodyPr wrap="none" lIns="72000" tIns="36000" rIns="72000" bIns="36000" rtlCol="0">
            <a:spAutoFit/>
          </a:bodyPr>
          <a:lstStyle/>
          <a:p>
            <a:r>
              <a:rPr lang="zh-TW" altLang="en-US" sz="1200" dirty="0" smtClean="0"/>
              <a:t>圖</a:t>
            </a:r>
            <a:r>
              <a:rPr lang="en-US" altLang="zh-TW" sz="1200" dirty="0" smtClean="0"/>
              <a:t>2</a:t>
            </a:r>
            <a:endParaRPr lang="zh-TW" altLang="en-US" sz="1200" dirty="0"/>
          </a:p>
        </p:txBody>
      </p:sp>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040" y="2845532"/>
            <a:ext cx="297206" cy="236240"/>
          </a:xfrm>
          <a:prstGeom prst="rect">
            <a:avLst/>
          </a:prstGeom>
        </p:spPr>
      </p:pic>
      <p:cxnSp>
        <p:nvCxnSpPr>
          <p:cNvPr id="19" name="直線單箭頭接點 18"/>
          <p:cNvCxnSpPr/>
          <p:nvPr/>
        </p:nvCxnSpPr>
        <p:spPr>
          <a:xfrm>
            <a:off x="5095539" y="3083049"/>
            <a:ext cx="0" cy="195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4254301" y="2641523"/>
            <a:ext cx="461715" cy="174851"/>
          </a:xfrm>
          <a:prstGeom prst="rect">
            <a:avLst/>
          </a:prstGeom>
          <a:noFill/>
        </p:spPr>
        <p:txBody>
          <a:bodyPr wrap="none" lIns="72000" tIns="18000" rIns="36000" bIns="18000" rtlCol="0">
            <a:spAutoFit/>
          </a:bodyPr>
          <a:lstStyle/>
          <a:p>
            <a:r>
              <a:rPr lang="en-US" altLang="zh-TW" sz="900" dirty="0" smtClean="0"/>
              <a:t>AI</a:t>
            </a:r>
            <a:r>
              <a:rPr lang="zh-TW" altLang="en-US" sz="900" dirty="0" smtClean="0"/>
              <a:t> 檢測</a:t>
            </a:r>
            <a:endParaRPr lang="zh-TW" altLang="en-US" sz="900" dirty="0"/>
          </a:p>
        </p:txBody>
      </p:sp>
      <p:sp>
        <p:nvSpPr>
          <p:cNvPr id="22" name="文字方塊 21"/>
          <p:cNvSpPr txBox="1"/>
          <p:nvPr/>
        </p:nvSpPr>
        <p:spPr>
          <a:xfrm>
            <a:off x="5334421" y="2628351"/>
            <a:ext cx="461715" cy="174851"/>
          </a:xfrm>
          <a:prstGeom prst="rect">
            <a:avLst/>
          </a:prstGeom>
          <a:noFill/>
        </p:spPr>
        <p:txBody>
          <a:bodyPr wrap="none" lIns="72000" tIns="18000" rIns="36000" bIns="18000" rtlCol="0">
            <a:spAutoFit/>
          </a:bodyPr>
          <a:lstStyle/>
          <a:p>
            <a:r>
              <a:rPr lang="en-US" altLang="zh-TW" sz="900" dirty="0" smtClean="0"/>
              <a:t>AI</a:t>
            </a:r>
            <a:r>
              <a:rPr lang="zh-TW" altLang="en-US" sz="900" dirty="0" smtClean="0"/>
              <a:t> 檢測</a:t>
            </a:r>
            <a:endParaRPr lang="zh-TW" altLang="en-US" sz="900" dirty="0"/>
          </a:p>
        </p:txBody>
      </p:sp>
      <p:sp>
        <p:nvSpPr>
          <p:cNvPr id="23" name="矩形 22"/>
          <p:cNvSpPr/>
          <p:nvPr/>
        </p:nvSpPr>
        <p:spPr>
          <a:xfrm>
            <a:off x="592325" y="3780919"/>
            <a:ext cx="1548000" cy="1188000"/>
          </a:xfrm>
          <a:prstGeom prst="rect">
            <a:avLst/>
          </a:prstGeom>
          <a:gradFill>
            <a:gsLst>
              <a:gs pos="0">
                <a:srgbClr val="FFF987"/>
              </a:gs>
              <a:gs pos="35000">
                <a:srgbClr val="FFFBAB"/>
              </a:gs>
              <a:gs pos="100000">
                <a:srgbClr val="FFFDDB"/>
              </a:gs>
            </a:gsLst>
          </a:gradFill>
          <a:effectLst/>
        </p:spPr>
        <p:style>
          <a:lnRef idx="1">
            <a:schemeClr val="accent6"/>
          </a:lnRef>
          <a:fillRef idx="2">
            <a:schemeClr val="accent6"/>
          </a:fillRef>
          <a:effectRef idx="1">
            <a:schemeClr val="accent6"/>
          </a:effectRef>
          <a:fontRef idx="minor">
            <a:schemeClr val="dk1"/>
          </a:fontRef>
        </p:style>
        <p:txBody>
          <a:bodyPr lIns="72000" tIns="36000" rIns="72000" bIns="36000" rtlCol="0" anchor="ctr"/>
          <a:lstStyle/>
          <a:p>
            <a:r>
              <a:rPr lang="zh-TW" altLang="en-US" sz="1200" dirty="0" smtClean="0">
                <a:latin typeface="+mj-lt"/>
              </a:rPr>
              <a:t>在 </a:t>
            </a:r>
            <a:r>
              <a:rPr lang="en-US" altLang="zh-TW" sz="1200" dirty="0" smtClean="0">
                <a:latin typeface="+mj-lt"/>
              </a:rPr>
              <a:t>Spec </a:t>
            </a:r>
            <a:r>
              <a:rPr lang="zh-TW" altLang="en-US" sz="1200" dirty="0" smtClean="0">
                <a:latin typeface="+mj-lt"/>
              </a:rPr>
              <a:t>介面</a:t>
            </a:r>
            <a:r>
              <a:rPr lang="zh-TW" altLang="en-US" sz="1200" dirty="0"/>
              <a:t>選擇模型</a:t>
            </a:r>
            <a:r>
              <a:rPr lang="zh-TW" altLang="en-US" sz="1200" dirty="0" smtClean="0"/>
              <a:t>檔易使人誤會可以 </a:t>
            </a:r>
            <a:r>
              <a:rPr lang="en-US" altLang="zh-TW" sz="1200" dirty="0" err="1" smtClean="0"/>
              <a:t>byBox</a:t>
            </a:r>
            <a:r>
              <a:rPr lang="en-US" altLang="zh-TW" sz="1200" dirty="0" smtClean="0"/>
              <a:t> </a:t>
            </a:r>
            <a:r>
              <a:rPr lang="zh-TW" altLang="en-US" sz="1200" dirty="0" smtClean="0"/>
              <a:t>設定</a:t>
            </a:r>
            <a:r>
              <a:rPr lang="en-US" altLang="zh-TW" sz="1200" dirty="0" smtClean="0"/>
              <a:t>, </a:t>
            </a:r>
            <a:r>
              <a:rPr lang="zh-TW" altLang="en-US" sz="1200" dirty="0" smtClean="0"/>
              <a:t>但若</a:t>
            </a:r>
            <a:r>
              <a:rPr lang="zh-TW" altLang="en-US" sz="1200" dirty="0"/>
              <a:t>放</a:t>
            </a:r>
            <a:r>
              <a:rPr lang="zh-TW" altLang="en-US" sz="1200" dirty="0" smtClean="0"/>
              <a:t>在 </a:t>
            </a:r>
            <a:r>
              <a:rPr lang="en-US" altLang="zh-TW" sz="1200" dirty="0" smtClean="0"/>
              <a:t>Panel</a:t>
            </a:r>
            <a:r>
              <a:rPr lang="zh-TW" altLang="en-US" sz="1200" dirty="0" smtClean="0"/>
              <a:t> 介面又和演算法設定距離太遠</a:t>
            </a:r>
            <a:r>
              <a:rPr lang="en-US" altLang="zh-TW" sz="1200" dirty="0" smtClean="0"/>
              <a:t>, </a:t>
            </a:r>
            <a:r>
              <a:rPr lang="zh-TW" altLang="en-US" sz="1200" dirty="0" smtClean="0"/>
              <a:t>難以產生關聯性</a:t>
            </a:r>
            <a:endParaRPr lang="zh-TW" altLang="en-US" sz="1200" dirty="0">
              <a:latin typeface="+mj-lt"/>
            </a:endParaRPr>
          </a:p>
        </p:txBody>
      </p:sp>
      <p:grpSp>
        <p:nvGrpSpPr>
          <p:cNvPr id="3" name="群組 2"/>
          <p:cNvGrpSpPr/>
          <p:nvPr/>
        </p:nvGrpSpPr>
        <p:grpSpPr>
          <a:xfrm>
            <a:off x="5925247" y="1777769"/>
            <a:ext cx="3027756" cy="2415439"/>
            <a:chOff x="5868144" y="1875330"/>
            <a:chExt cx="3027756" cy="2415439"/>
          </a:xfrm>
        </p:grpSpPr>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27065" y="1875330"/>
              <a:ext cx="2868835" cy="2415439"/>
            </a:xfrm>
            <a:prstGeom prst="rect">
              <a:avLst/>
            </a:prstGeom>
          </p:spPr>
        </p:pic>
        <p:cxnSp>
          <p:nvCxnSpPr>
            <p:cNvPr id="20" name="直線單箭頭接點 19"/>
            <p:cNvCxnSpPr/>
            <p:nvPr/>
          </p:nvCxnSpPr>
          <p:spPr>
            <a:xfrm>
              <a:off x="5868144" y="2816374"/>
              <a:ext cx="354297" cy="97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8345" y="3505559"/>
              <a:ext cx="1028800" cy="30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6336" y="2067694"/>
              <a:ext cx="1166564" cy="54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文字方塊 23"/>
            <p:cNvSpPr txBox="1"/>
            <p:nvPr/>
          </p:nvSpPr>
          <p:spPr>
            <a:xfrm>
              <a:off x="7596336" y="2126399"/>
              <a:ext cx="897732" cy="174851"/>
            </a:xfrm>
            <a:prstGeom prst="rect">
              <a:avLst/>
            </a:prstGeom>
            <a:noFill/>
          </p:spPr>
          <p:txBody>
            <a:bodyPr wrap="none" lIns="72000" tIns="18000" rIns="36000" bIns="18000" rtlCol="0">
              <a:spAutoFit/>
            </a:bodyPr>
            <a:lstStyle/>
            <a:p>
              <a:r>
                <a:rPr lang="en-US" altLang="zh-TW" sz="900" dirty="0" smtClean="0"/>
                <a:t>AI</a:t>
              </a:r>
              <a:r>
                <a:rPr lang="zh-TW" altLang="en-US" sz="900" dirty="0" smtClean="0"/>
                <a:t>相關檔案位置</a:t>
              </a:r>
              <a:endParaRPr lang="zh-TW" altLang="en-US" sz="900" dirty="0"/>
            </a:p>
          </p:txBody>
        </p:sp>
        <p:sp>
          <p:nvSpPr>
            <p:cNvPr id="28" name="文字方塊 27"/>
            <p:cNvSpPr txBox="1"/>
            <p:nvPr/>
          </p:nvSpPr>
          <p:spPr>
            <a:xfrm>
              <a:off x="7596336" y="2341552"/>
              <a:ext cx="947426" cy="313350"/>
            </a:xfrm>
            <a:prstGeom prst="rect">
              <a:avLst/>
            </a:prstGeom>
            <a:noFill/>
          </p:spPr>
          <p:txBody>
            <a:bodyPr wrap="none" lIns="72000" tIns="18000" rIns="36000" bIns="18000" rtlCol="0">
              <a:spAutoFit/>
            </a:bodyPr>
            <a:lstStyle/>
            <a:p>
              <a:r>
                <a:rPr lang="zh-TW" altLang="en-US" sz="900" dirty="0" smtClean="0"/>
                <a:t>選擇的檔案路徑</a:t>
              </a:r>
              <a:r>
                <a:rPr lang="en-US" altLang="zh-TW" sz="900" dirty="0" smtClean="0"/>
                <a:t>:</a:t>
              </a:r>
            </a:p>
            <a:p>
              <a:r>
                <a:rPr lang="en-US" altLang="zh-TW" sz="900" dirty="0" smtClean="0"/>
                <a:t>D:/…/…/………</a:t>
              </a:r>
              <a:endParaRPr lang="zh-TW" altLang="en-US" sz="900" dirty="0"/>
            </a:p>
          </p:txBody>
        </p:sp>
      </p:grpSp>
    </p:spTree>
    <p:extLst>
      <p:ext uri="{BB962C8B-B14F-4D97-AF65-F5344CB8AC3E}">
        <p14:creationId xmlns:p14="http://schemas.microsoft.com/office/powerpoint/2010/main" val="3519300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推論功能規格</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41</a:t>
            </a:fld>
            <a:endParaRPr lang="zh-TW" altLang="en-US"/>
          </a:p>
        </p:txBody>
      </p:sp>
      <p:sp>
        <p:nvSpPr>
          <p:cNvPr id="8" name="文字方塊 7"/>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endParaRPr lang="en-US" altLang="zh-TW" sz="1600" b="1" dirty="0" smtClean="0"/>
          </a:p>
        </p:txBody>
      </p:sp>
      <p:sp>
        <p:nvSpPr>
          <p:cNvPr id="9" name="文字方塊 8"/>
          <p:cNvSpPr txBox="1"/>
          <p:nvPr/>
        </p:nvSpPr>
        <p:spPr>
          <a:xfrm>
            <a:off x="227604" y="621347"/>
            <a:ext cx="8640960" cy="1815882"/>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前頁選擇的模型檔路徑參數需存至 </a:t>
            </a:r>
            <a:r>
              <a:rPr lang="en-US" altLang="zh-TW" sz="1600" b="1" dirty="0" smtClean="0"/>
              <a:t>XML </a:t>
            </a:r>
            <a:r>
              <a:rPr lang="zh-TW" altLang="en-US" sz="1600" b="1" dirty="0" smtClean="0"/>
              <a:t>與註冊表，以利機台重開 </a:t>
            </a:r>
            <a:r>
              <a:rPr lang="en-US" altLang="zh-TW" sz="1600" b="1" dirty="0" smtClean="0"/>
              <a:t>XML </a:t>
            </a:r>
            <a:r>
              <a:rPr lang="zh-TW" altLang="en-US" sz="1600" b="1" dirty="0" smtClean="0"/>
              <a:t>與程式時可以直接使用 </a:t>
            </a:r>
            <a:r>
              <a:rPr lang="en-US" altLang="zh-TW" sz="1600" b="1" dirty="0" smtClean="0"/>
              <a:t>AI</a:t>
            </a:r>
            <a:r>
              <a:rPr lang="zh-TW" altLang="en-US" sz="1600" b="1" dirty="0" smtClean="0"/>
              <a:t>推論功能</a:t>
            </a:r>
            <a:endParaRPr lang="en-US" altLang="zh-TW" sz="1600" b="1" dirty="0" smtClean="0"/>
          </a:p>
          <a:p>
            <a:pPr marL="179388" indent="-179388">
              <a:buFont typeface="Wingdings" panose="05000000000000000000" pitchFamily="2" charset="2"/>
              <a:buChar char="l"/>
            </a:pPr>
            <a:r>
              <a:rPr lang="zh-TW" altLang="en-US" sz="1600" b="1" dirty="0" smtClean="0"/>
              <a:t>點選         後即依序選擇模型檔與參數檔路徑，選擇完後即進行 </a:t>
            </a:r>
            <a:r>
              <a:rPr lang="en-US" altLang="zh-TW" sz="1600" b="1" dirty="0" err="1" smtClean="0"/>
              <a:t>loadModel</a:t>
            </a:r>
            <a:r>
              <a:rPr lang="en-US" altLang="zh-TW" sz="1600" b="1" dirty="0" smtClean="0"/>
              <a:t> </a:t>
            </a:r>
            <a:r>
              <a:rPr lang="zh-TW" altLang="en-US" sz="1600" b="1" dirty="0" smtClean="0"/>
              <a:t>的動作，成功或失敗都會跳出對應訊息</a:t>
            </a:r>
            <a:endParaRPr lang="en-US" altLang="zh-TW" sz="1600" b="1" dirty="0" smtClean="0"/>
          </a:p>
          <a:p>
            <a:pPr marL="179388" indent="-179388">
              <a:buFont typeface="Wingdings" panose="05000000000000000000" pitchFamily="2" charset="2"/>
              <a:buChar char="l"/>
            </a:pPr>
            <a:r>
              <a:rPr lang="zh-TW" altLang="en-US" sz="1600" b="1" dirty="0" smtClean="0"/>
              <a:t>開檔後若有 </a:t>
            </a:r>
            <a:r>
              <a:rPr lang="en-US" altLang="zh-TW" sz="1600" b="1" dirty="0" smtClean="0"/>
              <a:t>box </a:t>
            </a:r>
            <a:r>
              <a:rPr lang="zh-TW" altLang="en-US" sz="1600" b="1" dirty="0" smtClean="0"/>
              <a:t>選擇 </a:t>
            </a:r>
            <a:r>
              <a:rPr lang="en-US" altLang="zh-TW" sz="1600" b="1" dirty="0" smtClean="0"/>
              <a:t>AI</a:t>
            </a:r>
            <a:r>
              <a:rPr lang="zh-TW" altLang="en-US" sz="1600" b="1" dirty="0" smtClean="0"/>
              <a:t>推論演算法，也會進行</a:t>
            </a:r>
            <a:r>
              <a:rPr lang="en-US" altLang="zh-TW" sz="1600" b="1" dirty="0" err="1"/>
              <a:t>loadModel</a:t>
            </a:r>
            <a:r>
              <a:rPr lang="en-US" altLang="zh-TW" sz="1600" b="1" dirty="0"/>
              <a:t> </a:t>
            </a:r>
            <a:r>
              <a:rPr lang="zh-TW" altLang="en-US" sz="1600" b="1" dirty="0"/>
              <a:t>的動作</a:t>
            </a:r>
            <a:endParaRPr lang="en-US" altLang="zh-TW" sz="1600" b="1" dirty="0"/>
          </a:p>
          <a:p>
            <a:pPr marL="179388" indent="-179388">
              <a:buFont typeface="Wingdings" panose="05000000000000000000" pitchFamily="2" charset="2"/>
              <a:buChar char="l"/>
            </a:pPr>
            <a:r>
              <a:rPr lang="zh-TW" altLang="en-US" sz="1600" b="1" dirty="0" smtClean="0"/>
              <a:t>更換 </a:t>
            </a:r>
            <a:r>
              <a:rPr lang="en-US" altLang="zh-TW" sz="1600" b="1" dirty="0" smtClean="0"/>
              <a:t>XML,</a:t>
            </a:r>
            <a:r>
              <a:rPr lang="zh-TW" altLang="en-US" sz="1600" b="1" dirty="0" smtClean="0"/>
              <a:t>關閉程式時都會執行 </a:t>
            </a:r>
            <a:r>
              <a:rPr lang="en-US" altLang="zh-TW" sz="1600" b="1" dirty="0" err="1" smtClean="0"/>
              <a:t>FreeModel</a:t>
            </a:r>
            <a:r>
              <a:rPr lang="zh-TW" altLang="en-US" sz="1600" b="1" dirty="0" smtClean="0"/>
              <a:t> 動作，即不跳出對應訊息</a:t>
            </a:r>
            <a:endParaRPr lang="en-US" altLang="zh-TW" sz="1600" b="1" dirty="0"/>
          </a:p>
          <a:p>
            <a:pPr marL="179388" indent="-179388">
              <a:buFont typeface="Wingdings" panose="05000000000000000000" pitchFamily="2" charset="2"/>
              <a:buChar char="l"/>
            </a:pPr>
            <a:endParaRPr lang="en-US" altLang="zh-TW" sz="1600" b="1"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08" y="2551363"/>
            <a:ext cx="3816424" cy="250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線單箭頭接點 23"/>
          <p:cNvCxnSpPr/>
          <p:nvPr/>
        </p:nvCxnSpPr>
        <p:spPr>
          <a:xfrm flipH="1">
            <a:off x="937597" y="3147814"/>
            <a:ext cx="2554283" cy="1244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3419872" y="2371427"/>
            <a:ext cx="4282076" cy="830997"/>
          </a:xfrm>
          <a:prstGeom prst="rect">
            <a:avLst/>
          </a:prstGeom>
          <a:noFill/>
        </p:spPr>
        <p:txBody>
          <a:bodyPr wrap="square" rtlCol="0">
            <a:spAutoFit/>
          </a:bodyPr>
          <a:lstStyle/>
          <a:p>
            <a:r>
              <a:rPr lang="en-US" altLang="zh-TW" sz="1200" dirty="0" smtClean="0"/>
              <a:t>&lt;</a:t>
            </a:r>
            <a:r>
              <a:rPr lang="en-US" altLang="zh-TW" sz="1200" dirty="0" err="1" smtClean="0"/>
              <a:t>AIInference</a:t>
            </a:r>
            <a:r>
              <a:rPr lang="en-US" altLang="zh-TW" sz="1200" dirty="0" smtClean="0"/>
              <a:t>&gt;</a:t>
            </a:r>
          </a:p>
          <a:p>
            <a:r>
              <a:rPr lang="en-US" altLang="zh-TW" sz="1200" dirty="0" smtClean="0"/>
              <a:t>        &lt;</a:t>
            </a:r>
            <a:r>
              <a:rPr lang="en-US" altLang="zh-TW" sz="1200" dirty="0" err="1" smtClean="0"/>
              <a:t>SaveAIConfigPath</a:t>
            </a:r>
            <a:r>
              <a:rPr lang="en-US" altLang="zh-TW" sz="1200" dirty="0" smtClean="0"/>
              <a:t>&gt; </a:t>
            </a:r>
            <a:r>
              <a:rPr lang="en-US" altLang="zh-TW" sz="1200" dirty="0"/>
              <a:t>D</a:t>
            </a:r>
            <a:r>
              <a:rPr lang="en-US" altLang="zh-TW" sz="1200" dirty="0" smtClean="0"/>
              <a:t>:/…/…/…&lt;/SaveAIConfigPath&gt;</a:t>
            </a:r>
          </a:p>
          <a:p>
            <a:r>
              <a:rPr lang="en-US" altLang="zh-TW" sz="1200" dirty="0" smtClean="0"/>
              <a:t>        </a:t>
            </a:r>
            <a:r>
              <a:rPr lang="en-US" altLang="zh-TW" sz="1200" dirty="0"/>
              <a:t>&lt;</a:t>
            </a:r>
            <a:r>
              <a:rPr lang="en-US" altLang="zh-TW" sz="1200" dirty="0" err="1" smtClean="0"/>
              <a:t>SaveAIModelPath</a:t>
            </a:r>
            <a:r>
              <a:rPr lang="en-US" altLang="zh-TW" sz="1200" dirty="0"/>
              <a:t>&gt; D:/…/…/…&lt;/</a:t>
            </a:r>
            <a:r>
              <a:rPr lang="en-US" altLang="zh-TW" sz="1200" dirty="0" smtClean="0"/>
              <a:t>SaveAIModelPath&gt;</a:t>
            </a:r>
          </a:p>
          <a:p>
            <a:r>
              <a:rPr lang="en-US" altLang="zh-TW" sz="1200" dirty="0" smtClean="0"/>
              <a:t>&lt;/</a:t>
            </a:r>
            <a:r>
              <a:rPr lang="en-US" altLang="zh-TW" sz="1200" dirty="0" err="1" smtClean="0"/>
              <a:t>AIInference</a:t>
            </a:r>
            <a:r>
              <a:rPr lang="en-US" altLang="zh-TW" sz="1200" dirty="0" smtClean="0"/>
              <a:t>&gt;</a:t>
            </a:r>
            <a:endParaRPr lang="en-US" altLang="zh-TW" sz="1200" dirty="0"/>
          </a:p>
        </p:txBody>
      </p:sp>
      <p:pic>
        <p:nvPicPr>
          <p:cNvPr id="25" name="圖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164946"/>
            <a:ext cx="297206" cy="236240"/>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3579862"/>
            <a:ext cx="2521337" cy="110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746" y="3579862"/>
            <a:ext cx="2516404" cy="110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字方塊 28"/>
          <p:cNvSpPr txBox="1"/>
          <p:nvPr/>
        </p:nvSpPr>
        <p:spPr>
          <a:xfrm>
            <a:off x="4208307" y="4670154"/>
            <a:ext cx="1376513" cy="257369"/>
          </a:xfrm>
          <a:prstGeom prst="rect">
            <a:avLst/>
          </a:prstGeom>
          <a:noFill/>
        </p:spPr>
        <p:txBody>
          <a:bodyPr wrap="none" lIns="72000" tIns="36000" rIns="72000" bIns="36000" rtlCol="0">
            <a:spAutoFit/>
          </a:bodyPr>
          <a:lstStyle/>
          <a:p>
            <a:r>
              <a:rPr lang="zh-TW" altLang="en-US" sz="1200" dirty="0" smtClean="0"/>
              <a:t>載入模型成功視窗</a:t>
            </a:r>
            <a:endParaRPr lang="zh-TW" altLang="en-US" sz="1200" dirty="0"/>
          </a:p>
        </p:txBody>
      </p:sp>
      <p:sp>
        <p:nvSpPr>
          <p:cNvPr id="30" name="文字方塊 29"/>
          <p:cNvSpPr txBox="1"/>
          <p:nvPr/>
        </p:nvSpPr>
        <p:spPr>
          <a:xfrm>
            <a:off x="7013691" y="4686206"/>
            <a:ext cx="1376513" cy="257369"/>
          </a:xfrm>
          <a:prstGeom prst="rect">
            <a:avLst/>
          </a:prstGeom>
          <a:noFill/>
        </p:spPr>
        <p:txBody>
          <a:bodyPr wrap="none" lIns="72000" tIns="36000" rIns="72000" bIns="36000" rtlCol="0">
            <a:spAutoFit/>
          </a:bodyPr>
          <a:lstStyle/>
          <a:p>
            <a:r>
              <a:rPr lang="zh-TW" altLang="en-US" sz="1200" dirty="0" smtClean="0"/>
              <a:t>載入模型失敗視窗</a:t>
            </a:r>
            <a:endParaRPr lang="zh-TW" altLang="en-US" sz="1200" dirty="0"/>
          </a:p>
        </p:txBody>
      </p:sp>
    </p:spTree>
    <p:extLst>
      <p:ext uri="{BB962C8B-B14F-4D97-AF65-F5344CB8AC3E}">
        <p14:creationId xmlns:p14="http://schemas.microsoft.com/office/powerpoint/2010/main" val="3083663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614864" y="4767263"/>
            <a:ext cx="2133600" cy="273844"/>
          </a:xfrm>
        </p:spPr>
        <p:txBody>
          <a:bodyPr/>
          <a:lstStyle/>
          <a:p>
            <a:fld id="{E497FAC6-DDDA-4EF9-AE53-E0AF4A47803E}" type="slidenum">
              <a:rPr lang="zh-TW" altLang="en-US" smtClean="0"/>
              <a:t>42</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a:t>
            </a:r>
            <a:endParaRPr lang="zh-TW" altLang="en-US" sz="1200" b="1" dirty="0"/>
          </a:p>
        </p:txBody>
      </p:sp>
      <p:sp>
        <p:nvSpPr>
          <p:cNvPr id="6" name="矩形 5"/>
          <p:cNvSpPr/>
          <p:nvPr/>
        </p:nvSpPr>
        <p:spPr>
          <a:xfrm>
            <a:off x="1287020" y="84595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OfflineTestSinglePad</a:t>
            </a:r>
            <a:endParaRPr lang="zh-TW" altLang="en-US" dirty="0">
              <a:solidFill>
                <a:srgbClr val="FF0000"/>
              </a:solidFill>
            </a:endParaRPr>
          </a:p>
        </p:txBody>
      </p:sp>
      <p:sp>
        <p:nvSpPr>
          <p:cNvPr id="7" name="矩形 6"/>
          <p:cNvSpPr/>
          <p:nvPr/>
        </p:nvSpPr>
        <p:spPr>
          <a:xfrm>
            <a:off x="1287020" y="199568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Calculate</a:t>
            </a:r>
            <a:endParaRPr lang="zh-TW" altLang="en-US" dirty="0">
              <a:solidFill>
                <a:srgbClr val="FF0000"/>
              </a:solidFill>
            </a:endParaRPr>
          </a:p>
        </p:txBody>
      </p:sp>
      <p:sp>
        <p:nvSpPr>
          <p:cNvPr id="8" name="矩形 7"/>
          <p:cNvSpPr/>
          <p:nvPr/>
        </p:nvSpPr>
        <p:spPr>
          <a:xfrm>
            <a:off x="1252473" y="3003798"/>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GetColorSegmentation</a:t>
            </a:r>
            <a:endParaRPr lang="zh-TW" altLang="en-US" dirty="0">
              <a:solidFill>
                <a:srgbClr val="FF0000"/>
              </a:solidFill>
            </a:endParaRPr>
          </a:p>
        </p:txBody>
      </p:sp>
      <p:sp>
        <p:nvSpPr>
          <p:cNvPr id="9" name="矩形 8"/>
          <p:cNvSpPr/>
          <p:nvPr/>
        </p:nvSpPr>
        <p:spPr>
          <a:xfrm>
            <a:off x="1197738" y="4371950"/>
            <a:ext cx="1402699"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ColorInspect</a:t>
            </a:r>
            <a:endParaRPr lang="zh-TW" altLang="en-US" dirty="0">
              <a:solidFill>
                <a:srgbClr val="FF0000"/>
              </a:solidFill>
            </a:endParaRPr>
          </a:p>
        </p:txBody>
      </p:sp>
      <p:sp>
        <p:nvSpPr>
          <p:cNvPr id="10" name="矩形 9"/>
          <p:cNvSpPr/>
          <p:nvPr/>
        </p:nvSpPr>
        <p:spPr>
          <a:xfrm>
            <a:off x="4386278" y="4371950"/>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ColorEngine.Run</a:t>
            </a:r>
            <a:endParaRPr lang="zh-TW" altLang="en-US" dirty="0">
              <a:solidFill>
                <a:srgbClr val="FF0000"/>
              </a:solidFill>
            </a:endParaRPr>
          </a:p>
        </p:txBody>
      </p:sp>
      <p:sp>
        <p:nvSpPr>
          <p:cNvPr id="11" name="矩形 10"/>
          <p:cNvSpPr/>
          <p:nvPr/>
        </p:nvSpPr>
        <p:spPr>
          <a:xfrm>
            <a:off x="4386278" y="2689425"/>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SetBlobHoleFlag</a:t>
            </a:r>
            <a:endParaRPr lang="zh-TW" altLang="en-US" dirty="0">
              <a:solidFill>
                <a:srgbClr val="FF0000"/>
              </a:solidFill>
            </a:endParaRPr>
          </a:p>
        </p:txBody>
      </p:sp>
      <p:sp>
        <p:nvSpPr>
          <p:cNvPr id="12" name="矩形 11"/>
          <p:cNvSpPr/>
          <p:nvPr/>
        </p:nvSpPr>
        <p:spPr>
          <a:xfrm>
            <a:off x="4404944" y="845956"/>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SetBlobHoleFlag</a:t>
            </a:r>
            <a:endParaRPr lang="zh-TW" altLang="en-US" dirty="0">
              <a:solidFill>
                <a:srgbClr val="FF0000"/>
              </a:solidFill>
            </a:endParaRPr>
          </a:p>
        </p:txBody>
      </p:sp>
      <p:cxnSp>
        <p:nvCxnSpPr>
          <p:cNvPr id="14" name="直線單箭頭接點 13"/>
          <p:cNvCxnSpPr>
            <a:stCxn id="6" idx="2"/>
            <a:endCxn id="7" idx="0"/>
          </p:cNvCxnSpPr>
          <p:nvPr/>
        </p:nvCxnSpPr>
        <p:spPr>
          <a:xfrm>
            <a:off x="1899088" y="1419622"/>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7" idx="2"/>
            <a:endCxn id="8" idx="0"/>
          </p:cNvCxnSpPr>
          <p:nvPr/>
        </p:nvCxnSpPr>
        <p:spPr>
          <a:xfrm>
            <a:off x="1899088" y="2569352"/>
            <a:ext cx="0" cy="434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2"/>
            <a:endCxn id="9" idx="0"/>
          </p:cNvCxnSpPr>
          <p:nvPr/>
        </p:nvCxnSpPr>
        <p:spPr>
          <a:xfrm>
            <a:off x="1899088" y="3577464"/>
            <a:ext cx="0" cy="7944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 idx="3"/>
            <a:endCxn id="10" idx="1"/>
          </p:cNvCxnSpPr>
          <p:nvPr/>
        </p:nvCxnSpPr>
        <p:spPr>
          <a:xfrm>
            <a:off x="2600437" y="4658783"/>
            <a:ext cx="178584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0" idx="0"/>
            <a:endCxn id="11" idx="2"/>
          </p:cNvCxnSpPr>
          <p:nvPr/>
        </p:nvCxnSpPr>
        <p:spPr>
          <a:xfrm flipV="1">
            <a:off x="5032893" y="3263091"/>
            <a:ext cx="0" cy="1108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1" idx="0"/>
            <a:endCxn id="12" idx="2"/>
          </p:cNvCxnSpPr>
          <p:nvPr/>
        </p:nvCxnSpPr>
        <p:spPr>
          <a:xfrm flipV="1">
            <a:off x="5032893" y="1419622"/>
            <a:ext cx="18666" cy="12698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1899088" y="1687526"/>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2914559" y="1759917"/>
            <a:ext cx="1170641" cy="307777"/>
          </a:xfrm>
          <a:prstGeom prst="rect">
            <a:avLst/>
          </a:prstGeom>
          <a:noFill/>
        </p:spPr>
        <p:txBody>
          <a:bodyPr wrap="none" rtlCol="0">
            <a:spAutoFit/>
          </a:bodyPr>
          <a:lstStyle/>
          <a:p>
            <a:r>
              <a:rPr lang="en-US" altLang="zh-TW" sz="1400" dirty="0" err="1" smtClean="0"/>
              <a:t>AIInference</a:t>
            </a:r>
            <a:r>
              <a:rPr lang="en-US" altLang="zh-TW" sz="1400" dirty="0" smtClean="0"/>
              <a:t>( )</a:t>
            </a:r>
            <a:endParaRPr lang="zh-TW" altLang="en-US" sz="1400" dirty="0"/>
          </a:p>
        </p:txBody>
      </p:sp>
      <p:cxnSp>
        <p:nvCxnSpPr>
          <p:cNvPr id="36" name="直線單箭頭接點 35"/>
          <p:cNvCxnSpPr/>
          <p:nvPr/>
        </p:nvCxnSpPr>
        <p:spPr>
          <a:xfrm flipH="1" flipV="1">
            <a:off x="5148064" y="1995687"/>
            <a:ext cx="972108" cy="1368151"/>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6013888" y="3290631"/>
            <a:ext cx="3041474" cy="307777"/>
          </a:xfrm>
          <a:prstGeom prst="rect">
            <a:avLst/>
          </a:prstGeom>
          <a:noFill/>
        </p:spPr>
        <p:txBody>
          <a:bodyPr wrap="none" rtlCol="0">
            <a:spAutoFit/>
          </a:bodyPr>
          <a:lstStyle/>
          <a:p>
            <a:r>
              <a:rPr lang="en-US" altLang="zh-TW" sz="1400" dirty="0" err="1" smtClean="0"/>
              <a:t>pBlobImage</a:t>
            </a:r>
            <a:r>
              <a:rPr lang="en-US" altLang="zh-TW" sz="1400" dirty="0" smtClean="0"/>
              <a:t> </a:t>
            </a:r>
            <a:r>
              <a:rPr lang="en-US" altLang="zh-TW" sz="1400" dirty="0"/>
              <a:t>= </a:t>
            </a:r>
            <a:r>
              <a:rPr lang="en-US" altLang="zh-TW" sz="1400" dirty="0" err="1" smtClean="0"/>
              <a:t>curBox.TRTIference_Blob</a:t>
            </a:r>
            <a:endParaRPr lang="zh-TW" altLang="en-US" sz="1400" dirty="0"/>
          </a:p>
        </p:txBody>
      </p:sp>
      <p:cxnSp>
        <p:nvCxnSpPr>
          <p:cNvPr id="22" name="直線單箭頭接點 21"/>
          <p:cNvCxnSpPr/>
          <p:nvPr/>
        </p:nvCxnSpPr>
        <p:spPr>
          <a:xfrm flipH="1" flipV="1">
            <a:off x="5714600" y="1132789"/>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6732240" y="1215052"/>
            <a:ext cx="2232248" cy="307777"/>
          </a:xfrm>
          <a:prstGeom prst="rect">
            <a:avLst/>
          </a:prstGeom>
          <a:noFill/>
        </p:spPr>
        <p:txBody>
          <a:bodyPr wrap="square" rtlCol="0">
            <a:spAutoFit/>
          </a:bodyPr>
          <a:lstStyle/>
          <a:p>
            <a:r>
              <a:rPr lang="en-US" altLang="zh-TW" sz="1400" dirty="0" smtClean="0"/>
              <a:t>Get </a:t>
            </a:r>
            <a:r>
              <a:rPr lang="en-US" altLang="zh-TW" sz="1400" dirty="0" err="1" smtClean="0"/>
              <a:t>labelmp</a:t>
            </a:r>
            <a:r>
              <a:rPr lang="en-US" altLang="zh-TW" sz="1400" dirty="0" smtClean="0"/>
              <a:t> by </a:t>
            </a:r>
            <a:r>
              <a:rPr lang="en-US" altLang="zh-TW" sz="1400" dirty="0" err="1" smtClean="0"/>
              <a:t>pBlobImage</a:t>
            </a:r>
            <a:endParaRPr lang="zh-TW" altLang="en-US" sz="1400" dirty="0"/>
          </a:p>
        </p:txBody>
      </p:sp>
      <p:sp>
        <p:nvSpPr>
          <p:cNvPr id="26" name="文字方塊 25"/>
          <p:cNvSpPr txBox="1"/>
          <p:nvPr/>
        </p:nvSpPr>
        <p:spPr>
          <a:xfrm>
            <a:off x="6588224" y="1634167"/>
            <a:ext cx="2232248" cy="307777"/>
          </a:xfrm>
          <a:prstGeom prst="rect">
            <a:avLst/>
          </a:prstGeom>
          <a:noFill/>
        </p:spPr>
        <p:txBody>
          <a:bodyPr wrap="square" rtlCol="0">
            <a:spAutoFit/>
          </a:bodyPr>
          <a:lstStyle/>
          <a:p>
            <a:r>
              <a:rPr lang="zh-TW" altLang="en-US" sz="1400" dirty="0">
                <a:solidFill>
                  <a:srgbClr val="FF0000"/>
                </a:solidFill>
              </a:rPr>
              <a:t>後續流程與 </a:t>
            </a:r>
            <a:r>
              <a:rPr lang="en-US" altLang="zh-TW" sz="1400" dirty="0">
                <a:solidFill>
                  <a:srgbClr val="FF0000"/>
                </a:solidFill>
              </a:rPr>
              <a:t>2D Color </a:t>
            </a:r>
            <a:r>
              <a:rPr lang="zh-TW" altLang="en-US" sz="1400" dirty="0">
                <a:solidFill>
                  <a:srgbClr val="FF0000"/>
                </a:solidFill>
              </a:rPr>
              <a:t>相同</a:t>
            </a:r>
          </a:p>
        </p:txBody>
      </p:sp>
    </p:spTree>
    <p:extLst>
      <p:ext uri="{BB962C8B-B14F-4D97-AF65-F5344CB8AC3E}">
        <p14:creationId xmlns:p14="http://schemas.microsoft.com/office/powerpoint/2010/main" val="8983761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614864" y="4767263"/>
            <a:ext cx="2133600" cy="273844"/>
          </a:xfrm>
        </p:spPr>
        <p:txBody>
          <a:bodyPr/>
          <a:lstStyle/>
          <a:p>
            <a:fld id="{E497FAC6-DDDA-4EF9-AE53-E0AF4A47803E}" type="slidenum">
              <a:rPr lang="zh-TW" altLang="en-US" smtClean="0"/>
              <a:t>43</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a:t>
            </a:r>
            <a:endParaRPr lang="zh-TW" altLang="en-US" sz="1200" b="1" dirty="0"/>
          </a:p>
        </p:txBody>
      </p:sp>
      <p:sp>
        <p:nvSpPr>
          <p:cNvPr id="6" name="矩形 5"/>
          <p:cNvSpPr/>
          <p:nvPr/>
        </p:nvSpPr>
        <p:spPr>
          <a:xfrm>
            <a:off x="1287020" y="84595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OfflineTestSinglePad</a:t>
            </a:r>
            <a:endParaRPr lang="zh-TW" altLang="en-US" dirty="0">
              <a:solidFill>
                <a:srgbClr val="FF0000"/>
              </a:solidFill>
            </a:endParaRPr>
          </a:p>
        </p:txBody>
      </p:sp>
      <p:sp>
        <p:nvSpPr>
          <p:cNvPr id="7" name="矩形 6"/>
          <p:cNvSpPr/>
          <p:nvPr/>
        </p:nvSpPr>
        <p:spPr>
          <a:xfrm>
            <a:off x="1287020" y="199568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Calculate</a:t>
            </a:r>
            <a:endParaRPr lang="zh-TW" altLang="en-US" dirty="0">
              <a:solidFill>
                <a:srgbClr val="FF0000"/>
              </a:solidFill>
            </a:endParaRPr>
          </a:p>
        </p:txBody>
      </p:sp>
      <p:sp>
        <p:nvSpPr>
          <p:cNvPr id="8" name="矩形 7"/>
          <p:cNvSpPr/>
          <p:nvPr/>
        </p:nvSpPr>
        <p:spPr>
          <a:xfrm>
            <a:off x="1252473" y="3003798"/>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GetColorSegmentation</a:t>
            </a:r>
            <a:endParaRPr lang="zh-TW" altLang="en-US" dirty="0">
              <a:solidFill>
                <a:srgbClr val="FF0000"/>
              </a:solidFill>
            </a:endParaRPr>
          </a:p>
        </p:txBody>
      </p:sp>
      <p:sp>
        <p:nvSpPr>
          <p:cNvPr id="9" name="矩形 8"/>
          <p:cNvSpPr/>
          <p:nvPr/>
        </p:nvSpPr>
        <p:spPr>
          <a:xfrm>
            <a:off x="1197738" y="4371950"/>
            <a:ext cx="1402699"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ColorInspect</a:t>
            </a:r>
            <a:endParaRPr lang="zh-TW" altLang="en-US" dirty="0">
              <a:solidFill>
                <a:srgbClr val="FF0000"/>
              </a:solidFill>
            </a:endParaRPr>
          </a:p>
        </p:txBody>
      </p:sp>
      <p:sp>
        <p:nvSpPr>
          <p:cNvPr id="10" name="矩形 9"/>
          <p:cNvSpPr/>
          <p:nvPr/>
        </p:nvSpPr>
        <p:spPr>
          <a:xfrm>
            <a:off x="4386278" y="4371950"/>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ColorEngine.Run</a:t>
            </a:r>
            <a:endParaRPr lang="zh-TW" altLang="en-US" dirty="0">
              <a:solidFill>
                <a:srgbClr val="FF0000"/>
              </a:solidFill>
            </a:endParaRPr>
          </a:p>
        </p:txBody>
      </p:sp>
      <p:sp>
        <p:nvSpPr>
          <p:cNvPr id="11" name="矩形 10"/>
          <p:cNvSpPr/>
          <p:nvPr/>
        </p:nvSpPr>
        <p:spPr>
          <a:xfrm>
            <a:off x="4386278" y="2689425"/>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SetBlobHoleFlag</a:t>
            </a:r>
            <a:endParaRPr lang="zh-TW" altLang="en-US" dirty="0">
              <a:solidFill>
                <a:srgbClr val="FF0000"/>
              </a:solidFill>
            </a:endParaRPr>
          </a:p>
        </p:txBody>
      </p:sp>
      <p:sp>
        <p:nvSpPr>
          <p:cNvPr id="12" name="矩形 11"/>
          <p:cNvSpPr/>
          <p:nvPr/>
        </p:nvSpPr>
        <p:spPr>
          <a:xfrm>
            <a:off x="4404944" y="845956"/>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rgbClr val="FF0000"/>
                </a:solidFill>
              </a:rPr>
              <a:t>SetBlobHoleFlag</a:t>
            </a:r>
            <a:endParaRPr lang="zh-TW" altLang="en-US" dirty="0">
              <a:solidFill>
                <a:srgbClr val="FF0000"/>
              </a:solidFill>
            </a:endParaRPr>
          </a:p>
        </p:txBody>
      </p:sp>
      <p:cxnSp>
        <p:nvCxnSpPr>
          <p:cNvPr id="14" name="直線單箭頭接點 13"/>
          <p:cNvCxnSpPr>
            <a:stCxn id="6" idx="2"/>
            <a:endCxn id="7" idx="0"/>
          </p:cNvCxnSpPr>
          <p:nvPr/>
        </p:nvCxnSpPr>
        <p:spPr>
          <a:xfrm>
            <a:off x="1899088" y="1419622"/>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7" idx="2"/>
            <a:endCxn id="8" idx="0"/>
          </p:cNvCxnSpPr>
          <p:nvPr/>
        </p:nvCxnSpPr>
        <p:spPr>
          <a:xfrm>
            <a:off x="1899088" y="2569352"/>
            <a:ext cx="0" cy="434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2"/>
            <a:endCxn id="9" idx="0"/>
          </p:cNvCxnSpPr>
          <p:nvPr/>
        </p:nvCxnSpPr>
        <p:spPr>
          <a:xfrm>
            <a:off x="1899088" y="3577464"/>
            <a:ext cx="0" cy="7944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 idx="3"/>
            <a:endCxn id="10" idx="1"/>
          </p:cNvCxnSpPr>
          <p:nvPr/>
        </p:nvCxnSpPr>
        <p:spPr>
          <a:xfrm>
            <a:off x="2600437" y="4658783"/>
            <a:ext cx="178584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0" idx="0"/>
            <a:endCxn id="11" idx="2"/>
          </p:cNvCxnSpPr>
          <p:nvPr/>
        </p:nvCxnSpPr>
        <p:spPr>
          <a:xfrm flipV="1">
            <a:off x="5032893" y="3263091"/>
            <a:ext cx="0" cy="1108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1" idx="0"/>
            <a:endCxn id="12" idx="2"/>
          </p:cNvCxnSpPr>
          <p:nvPr/>
        </p:nvCxnSpPr>
        <p:spPr>
          <a:xfrm flipV="1">
            <a:off x="5032893" y="1419622"/>
            <a:ext cx="18666" cy="12698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flipV="1">
            <a:off x="1899088" y="1687526"/>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2914559" y="1759917"/>
            <a:ext cx="1170641" cy="307777"/>
          </a:xfrm>
          <a:prstGeom prst="rect">
            <a:avLst/>
          </a:prstGeom>
          <a:noFill/>
        </p:spPr>
        <p:txBody>
          <a:bodyPr wrap="none" rtlCol="0">
            <a:spAutoFit/>
          </a:bodyPr>
          <a:lstStyle/>
          <a:p>
            <a:r>
              <a:rPr lang="en-US" altLang="zh-TW" sz="1400" dirty="0" err="1" smtClean="0"/>
              <a:t>AIInference</a:t>
            </a:r>
            <a:r>
              <a:rPr lang="en-US" altLang="zh-TW" sz="1400" dirty="0" smtClean="0"/>
              <a:t>( )</a:t>
            </a:r>
            <a:endParaRPr lang="zh-TW" altLang="en-US" sz="1400" dirty="0"/>
          </a:p>
        </p:txBody>
      </p:sp>
      <p:cxnSp>
        <p:nvCxnSpPr>
          <p:cNvPr id="36" name="直線單箭頭接點 35"/>
          <p:cNvCxnSpPr/>
          <p:nvPr/>
        </p:nvCxnSpPr>
        <p:spPr>
          <a:xfrm flipH="1" flipV="1">
            <a:off x="5148064" y="1995687"/>
            <a:ext cx="972108" cy="1368151"/>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6013888" y="3290631"/>
            <a:ext cx="3041474" cy="307777"/>
          </a:xfrm>
          <a:prstGeom prst="rect">
            <a:avLst/>
          </a:prstGeom>
          <a:noFill/>
        </p:spPr>
        <p:txBody>
          <a:bodyPr wrap="none" rtlCol="0">
            <a:spAutoFit/>
          </a:bodyPr>
          <a:lstStyle/>
          <a:p>
            <a:r>
              <a:rPr lang="en-US" altLang="zh-TW" sz="1400" dirty="0" err="1" smtClean="0"/>
              <a:t>pBlobImage</a:t>
            </a:r>
            <a:r>
              <a:rPr lang="en-US" altLang="zh-TW" sz="1400" dirty="0" smtClean="0"/>
              <a:t> </a:t>
            </a:r>
            <a:r>
              <a:rPr lang="en-US" altLang="zh-TW" sz="1400" dirty="0"/>
              <a:t>= </a:t>
            </a:r>
            <a:r>
              <a:rPr lang="en-US" altLang="zh-TW" sz="1400" dirty="0" err="1" smtClean="0"/>
              <a:t>curBox.TRTIference_Blob</a:t>
            </a:r>
            <a:endParaRPr lang="zh-TW" altLang="en-US" sz="1400" dirty="0"/>
          </a:p>
        </p:txBody>
      </p:sp>
      <p:cxnSp>
        <p:nvCxnSpPr>
          <p:cNvPr id="22" name="直線單箭頭接點 21"/>
          <p:cNvCxnSpPr/>
          <p:nvPr/>
        </p:nvCxnSpPr>
        <p:spPr>
          <a:xfrm flipH="1" flipV="1">
            <a:off x="5714600" y="1132789"/>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6732240" y="1215052"/>
            <a:ext cx="2232248" cy="307777"/>
          </a:xfrm>
          <a:prstGeom prst="rect">
            <a:avLst/>
          </a:prstGeom>
          <a:noFill/>
        </p:spPr>
        <p:txBody>
          <a:bodyPr wrap="square" rtlCol="0">
            <a:spAutoFit/>
          </a:bodyPr>
          <a:lstStyle/>
          <a:p>
            <a:r>
              <a:rPr lang="en-US" altLang="zh-TW" sz="1400" dirty="0" smtClean="0"/>
              <a:t>Get </a:t>
            </a:r>
            <a:r>
              <a:rPr lang="en-US" altLang="zh-TW" sz="1400" dirty="0" err="1" smtClean="0"/>
              <a:t>labelmp</a:t>
            </a:r>
            <a:r>
              <a:rPr lang="en-US" altLang="zh-TW" sz="1400" dirty="0" smtClean="0"/>
              <a:t> by </a:t>
            </a:r>
            <a:r>
              <a:rPr lang="en-US" altLang="zh-TW" sz="1400" dirty="0" err="1" smtClean="0"/>
              <a:t>pBlobImage</a:t>
            </a:r>
            <a:endParaRPr lang="zh-TW" altLang="en-US" sz="1400" dirty="0"/>
          </a:p>
        </p:txBody>
      </p:sp>
      <p:sp>
        <p:nvSpPr>
          <p:cNvPr id="26" name="文字方塊 25"/>
          <p:cNvSpPr txBox="1"/>
          <p:nvPr/>
        </p:nvSpPr>
        <p:spPr>
          <a:xfrm>
            <a:off x="6588224" y="1634167"/>
            <a:ext cx="2232248" cy="307777"/>
          </a:xfrm>
          <a:prstGeom prst="rect">
            <a:avLst/>
          </a:prstGeom>
          <a:noFill/>
        </p:spPr>
        <p:txBody>
          <a:bodyPr wrap="square" rtlCol="0">
            <a:spAutoFit/>
          </a:bodyPr>
          <a:lstStyle/>
          <a:p>
            <a:r>
              <a:rPr lang="zh-TW" altLang="en-US" sz="1400" dirty="0">
                <a:solidFill>
                  <a:srgbClr val="FF0000"/>
                </a:solidFill>
              </a:rPr>
              <a:t>後續流程與 </a:t>
            </a:r>
            <a:r>
              <a:rPr lang="en-US" altLang="zh-TW" sz="1400" dirty="0">
                <a:solidFill>
                  <a:srgbClr val="FF0000"/>
                </a:solidFill>
              </a:rPr>
              <a:t>2D Color </a:t>
            </a:r>
            <a:r>
              <a:rPr lang="zh-TW" altLang="en-US" sz="1400" dirty="0">
                <a:solidFill>
                  <a:srgbClr val="FF0000"/>
                </a:solidFill>
              </a:rPr>
              <a:t>相同</a:t>
            </a:r>
          </a:p>
        </p:txBody>
      </p:sp>
    </p:spTree>
    <p:extLst>
      <p:ext uri="{BB962C8B-B14F-4D97-AF65-F5344CB8AC3E}">
        <p14:creationId xmlns:p14="http://schemas.microsoft.com/office/powerpoint/2010/main" val="39205929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弧形接點 50"/>
          <p:cNvCxnSpPr/>
          <p:nvPr/>
        </p:nvCxnSpPr>
        <p:spPr>
          <a:xfrm rot="16200000" flipH="1">
            <a:off x="2768254" y="545429"/>
            <a:ext cx="888994" cy="3593356"/>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投影片編號版面配置區 3"/>
          <p:cNvSpPr>
            <a:spLocks noGrp="1"/>
          </p:cNvSpPr>
          <p:nvPr>
            <p:ph type="sldNum" sz="quarter" idx="12"/>
          </p:nvPr>
        </p:nvSpPr>
        <p:spPr/>
        <p:txBody>
          <a:bodyPr/>
          <a:lstStyle/>
          <a:p>
            <a:fld id="{E497FAC6-DDDA-4EF9-AE53-E0AF4A47803E}" type="slidenum">
              <a:rPr lang="zh-TW" altLang="en-US" smtClean="0"/>
              <a:t>44</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a:t>
            </a:r>
            <a:endParaRPr lang="zh-TW" altLang="en-US" sz="1200" b="1" dirty="0"/>
          </a:p>
        </p:txBody>
      </p:sp>
      <p:grpSp>
        <p:nvGrpSpPr>
          <p:cNvPr id="44" name="群組 43"/>
          <p:cNvGrpSpPr/>
          <p:nvPr/>
        </p:nvGrpSpPr>
        <p:grpSpPr>
          <a:xfrm>
            <a:off x="188787" y="631470"/>
            <a:ext cx="4438984" cy="2541197"/>
            <a:chOff x="738302" y="845956"/>
            <a:chExt cx="8303051" cy="4099660"/>
          </a:xfrm>
        </p:grpSpPr>
        <p:sp>
          <p:nvSpPr>
            <p:cNvPr id="6" name="矩形 5"/>
            <p:cNvSpPr/>
            <p:nvPr/>
          </p:nvSpPr>
          <p:spPr>
            <a:xfrm>
              <a:off x="827584" y="84595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OfflineTestSinglePad</a:t>
              </a:r>
              <a:endParaRPr lang="zh-TW" altLang="en-US" dirty="0">
                <a:solidFill>
                  <a:srgbClr val="FF0000"/>
                </a:solidFill>
              </a:endParaRPr>
            </a:p>
          </p:txBody>
        </p:sp>
        <p:sp>
          <p:nvSpPr>
            <p:cNvPr id="7" name="矩形 6"/>
            <p:cNvSpPr/>
            <p:nvPr/>
          </p:nvSpPr>
          <p:spPr>
            <a:xfrm>
              <a:off x="827584" y="199568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solidFill>
                    <a:srgbClr val="FF0000"/>
                  </a:solidFill>
                </a:rPr>
                <a:t>Calculate</a:t>
              </a:r>
              <a:endParaRPr lang="zh-TW" altLang="en-US" sz="800" dirty="0">
                <a:solidFill>
                  <a:srgbClr val="FF0000"/>
                </a:solidFill>
              </a:endParaRPr>
            </a:p>
          </p:txBody>
        </p:sp>
        <p:sp>
          <p:nvSpPr>
            <p:cNvPr id="8" name="矩形 7"/>
            <p:cNvSpPr/>
            <p:nvPr/>
          </p:nvSpPr>
          <p:spPr>
            <a:xfrm>
              <a:off x="793037" y="3003798"/>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GetColorSegmentation</a:t>
              </a:r>
              <a:endParaRPr lang="zh-TW" altLang="en-US" sz="800" dirty="0">
                <a:solidFill>
                  <a:srgbClr val="FF0000"/>
                </a:solidFill>
              </a:endParaRPr>
            </a:p>
          </p:txBody>
        </p:sp>
        <p:sp>
          <p:nvSpPr>
            <p:cNvPr id="9" name="矩形 8"/>
            <p:cNvSpPr/>
            <p:nvPr/>
          </p:nvSpPr>
          <p:spPr>
            <a:xfrm>
              <a:off x="738302" y="4371950"/>
              <a:ext cx="1402699"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ColorInspect</a:t>
              </a:r>
              <a:endParaRPr lang="zh-TW" altLang="en-US" sz="800" dirty="0">
                <a:solidFill>
                  <a:srgbClr val="FF0000"/>
                </a:solidFill>
              </a:endParaRPr>
            </a:p>
          </p:txBody>
        </p:sp>
        <p:sp>
          <p:nvSpPr>
            <p:cNvPr id="10" name="矩形 9"/>
            <p:cNvSpPr/>
            <p:nvPr/>
          </p:nvSpPr>
          <p:spPr>
            <a:xfrm>
              <a:off x="3926842" y="4371950"/>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ColorEngine.Run</a:t>
              </a:r>
              <a:endParaRPr lang="zh-TW" altLang="en-US" sz="800" dirty="0">
                <a:solidFill>
                  <a:srgbClr val="FF0000"/>
                </a:solidFill>
              </a:endParaRPr>
            </a:p>
          </p:txBody>
        </p:sp>
        <p:sp>
          <p:nvSpPr>
            <p:cNvPr id="11" name="矩形 10"/>
            <p:cNvSpPr/>
            <p:nvPr/>
          </p:nvSpPr>
          <p:spPr>
            <a:xfrm>
              <a:off x="3926842" y="2689425"/>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SetBlobHoleFlag</a:t>
              </a:r>
              <a:endParaRPr lang="zh-TW" altLang="en-US" sz="800" dirty="0">
                <a:solidFill>
                  <a:srgbClr val="FF0000"/>
                </a:solidFill>
              </a:endParaRPr>
            </a:p>
          </p:txBody>
        </p:sp>
        <p:sp>
          <p:nvSpPr>
            <p:cNvPr id="12" name="矩形 11"/>
            <p:cNvSpPr/>
            <p:nvPr/>
          </p:nvSpPr>
          <p:spPr>
            <a:xfrm>
              <a:off x="3945508" y="845956"/>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SetBlobHoleFlag</a:t>
              </a:r>
              <a:endParaRPr lang="zh-TW" altLang="en-US" sz="800" dirty="0">
                <a:solidFill>
                  <a:srgbClr val="FF0000"/>
                </a:solidFill>
              </a:endParaRPr>
            </a:p>
          </p:txBody>
        </p:sp>
        <p:cxnSp>
          <p:nvCxnSpPr>
            <p:cNvPr id="14" name="直線單箭頭接點 13"/>
            <p:cNvCxnSpPr>
              <a:stCxn id="6" idx="2"/>
              <a:endCxn id="7" idx="0"/>
            </p:cNvCxnSpPr>
            <p:nvPr/>
          </p:nvCxnSpPr>
          <p:spPr>
            <a:xfrm>
              <a:off x="1439652" y="1419622"/>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7" idx="2"/>
              <a:endCxn id="8" idx="0"/>
            </p:cNvCxnSpPr>
            <p:nvPr/>
          </p:nvCxnSpPr>
          <p:spPr>
            <a:xfrm>
              <a:off x="1439652" y="2569352"/>
              <a:ext cx="0" cy="434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2"/>
              <a:endCxn id="9" idx="0"/>
            </p:cNvCxnSpPr>
            <p:nvPr/>
          </p:nvCxnSpPr>
          <p:spPr>
            <a:xfrm>
              <a:off x="1439652" y="3577464"/>
              <a:ext cx="0" cy="7944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 idx="3"/>
              <a:endCxn id="10" idx="1"/>
            </p:cNvCxnSpPr>
            <p:nvPr/>
          </p:nvCxnSpPr>
          <p:spPr>
            <a:xfrm>
              <a:off x="2141001" y="4658783"/>
              <a:ext cx="178584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0" idx="0"/>
              <a:endCxn id="11" idx="2"/>
            </p:cNvCxnSpPr>
            <p:nvPr/>
          </p:nvCxnSpPr>
          <p:spPr>
            <a:xfrm flipV="1">
              <a:off x="4573457" y="3263091"/>
              <a:ext cx="0" cy="1108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1" idx="0"/>
              <a:endCxn id="12" idx="2"/>
            </p:cNvCxnSpPr>
            <p:nvPr/>
          </p:nvCxnSpPr>
          <p:spPr>
            <a:xfrm flipV="1">
              <a:off x="4573457" y="1419622"/>
              <a:ext cx="18666" cy="12698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35" idx="0"/>
            </p:cNvCxnSpPr>
            <p:nvPr/>
          </p:nvCxnSpPr>
          <p:spPr>
            <a:xfrm flipH="1" flipV="1">
              <a:off x="1529092" y="1707654"/>
              <a:ext cx="1586090" cy="807985"/>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2411759" y="2515639"/>
              <a:ext cx="1406846" cy="347571"/>
            </a:xfrm>
            <a:prstGeom prst="rect">
              <a:avLst/>
            </a:prstGeom>
            <a:noFill/>
          </p:spPr>
          <p:txBody>
            <a:bodyPr wrap="none" rtlCol="0">
              <a:spAutoFit/>
            </a:bodyPr>
            <a:lstStyle/>
            <a:p>
              <a:r>
                <a:rPr lang="en-US" altLang="zh-TW" sz="800" dirty="0" err="1" smtClean="0"/>
                <a:t>AIInference</a:t>
              </a:r>
              <a:r>
                <a:rPr lang="en-US" altLang="zh-TW" sz="800" dirty="0" smtClean="0"/>
                <a:t>( )</a:t>
              </a:r>
              <a:endParaRPr lang="zh-TW" altLang="en-US" sz="800" dirty="0"/>
            </a:p>
          </p:txBody>
        </p:sp>
        <p:cxnSp>
          <p:nvCxnSpPr>
            <p:cNvPr id="36" name="直線單箭頭接點 35"/>
            <p:cNvCxnSpPr/>
            <p:nvPr/>
          </p:nvCxnSpPr>
          <p:spPr>
            <a:xfrm flipH="1" flipV="1">
              <a:off x="4582344" y="2164443"/>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5607594" y="2261575"/>
              <a:ext cx="3433759" cy="347571"/>
            </a:xfrm>
            <a:prstGeom prst="rect">
              <a:avLst/>
            </a:prstGeom>
            <a:noFill/>
          </p:spPr>
          <p:txBody>
            <a:bodyPr wrap="none" rtlCol="0">
              <a:spAutoFit/>
            </a:bodyPr>
            <a:lstStyle/>
            <a:p>
              <a:r>
                <a:rPr lang="en-US" altLang="zh-TW" sz="800" dirty="0" err="1" smtClean="0"/>
                <a:t>pBlobImage</a:t>
              </a:r>
              <a:r>
                <a:rPr lang="en-US" altLang="zh-TW" sz="800" dirty="0" smtClean="0"/>
                <a:t> </a:t>
              </a:r>
              <a:r>
                <a:rPr lang="en-US" altLang="zh-TW" sz="800" dirty="0"/>
                <a:t>= </a:t>
              </a:r>
              <a:r>
                <a:rPr lang="en-US" altLang="zh-TW" sz="800" dirty="0" err="1" smtClean="0"/>
                <a:t>curBox.TRTIference_Blob</a:t>
              </a:r>
              <a:endParaRPr lang="zh-TW" altLang="en-US" sz="800" dirty="0"/>
            </a:p>
          </p:txBody>
        </p:sp>
      </p:grpSp>
      <p:cxnSp>
        <p:nvCxnSpPr>
          <p:cNvPr id="45" name="直線單箭頭接點 44"/>
          <p:cNvCxnSpPr/>
          <p:nvPr/>
        </p:nvCxnSpPr>
        <p:spPr>
          <a:xfrm flipH="1" flipV="1">
            <a:off x="2606166" y="797075"/>
            <a:ext cx="741698" cy="189985"/>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3347864" y="879338"/>
            <a:ext cx="2232248" cy="215444"/>
          </a:xfrm>
          <a:prstGeom prst="rect">
            <a:avLst/>
          </a:prstGeom>
          <a:noFill/>
        </p:spPr>
        <p:txBody>
          <a:bodyPr wrap="square" rtlCol="0">
            <a:spAutoFit/>
          </a:bodyPr>
          <a:lstStyle/>
          <a:p>
            <a:r>
              <a:rPr lang="en-US" altLang="zh-TW" sz="800" dirty="0" smtClean="0"/>
              <a:t>Get </a:t>
            </a:r>
            <a:r>
              <a:rPr lang="en-US" altLang="zh-TW" sz="800" dirty="0" err="1" smtClean="0"/>
              <a:t>labelmp</a:t>
            </a:r>
            <a:r>
              <a:rPr lang="en-US" altLang="zh-TW" sz="800" dirty="0" smtClean="0"/>
              <a:t> by </a:t>
            </a:r>
            <a:r>
              <a:rPr lang="en-US" altLang="zh-TW" sz="800" dirty="0" err="1" smtClean="0"/>
              <a:t>pBlobImage</a:t>
            </a:r>
            <a:endParaRPr lang="zh-TW" altLang="en-US" sz="800" dirty="0"/>
          </a:p>
        </p:txBody>
      </p:sp>
      <p:sp>
        <p:nvSpPr>
          <p:cNvPr id="49" name="文字方塊 48"/>
          <p:cNvSpPr txBox="1"/>
          <p:nvPr/>
        </p:nvSpPr>
        <p:spPr>
          <a:xfrm>
            <a:off x="5076056" y="1878358"/>
            <a:ext cx="3238066" cy="1877437"/>
          </a:xfrm>
          <a:prstGeom prst="rect">
            <a:avLst/>
          </a:prstGeom>
          <a:noFill/>
        </p:spPr>
        <p:txBody>
          <a:bodyPr wrap="none" rtlCol="0">
            <a:spAutoFit/>
          </a:bodyPr>
          <a:lstStyle/>
          <a:p>
            <a:r>
              <a:rPr lang="en-US" altLang="zh-TW" sz="1600" dirty="0" err="1" smtClean="0"/>
              <a:t>OfflineTestSinglePad</a:t>
            </a:r>
            <a:r>
              <a:rPr lang="en-US" altLang="zh-TW" sz="1600" dirty="0" smtClean="0"/>
              <a:t>  </a:t>
            </a:r>
            <a:r>
              <a:rPr lang="en-US" altLang="zh-TW" sz="1600" dirty="0" err="1" smtClean="0"/>
              <a:t>AIInference</a:t>
            </a:r>
            <a:r>
              <a:rPr lang="en-US" altLang="zh-TW" sz="1600" dirty="0" smtClean="0"/>
              <a:t>():</a:t>
            </a:r>
          </a:p>
          <a:p>
            <a:endParaRPr lang="en-US" altLang="zh-TW" sz="1600" dirty="0"/>
          </a:p>
          <a:p>
            <a:r>
              <a:rPr lang="en-US" altLang="zh-TW" sz="1400" dirty="0" smtClean="0"/>
              <a:t>if(</a:t>
            </a:r>
            <a:r>
              <a:rPr lang="en-US" altLang="zh-TW" sz="1400" dirty="0" err="1" smtClean="0"/>
              <a:t>bUseAISegmentation</a:t>
            </a:r>
            <a:r>
              <a:rPr lang="en-US" altLang="zh-TW" sz="1400" dirty="0"/>
              <a:t>&amp;&amp; </a:t>
            </a:r>
            <a:r>
              <a:rPr lang="en-US" altLang="zh-TW" sz="1400" dirty="0" smtClean="0"/>
              <a:t>algorithm = AI)</a:t>
            </a:r>
          </a:p>
          <a:p>
            <a:r>
              <a:rPr lang="zh-TW" altLang="en-US" sz="1400" dirty="0"/>
              <a:t> </a:t>
            </a:r>
            <a:r>
              <a:rPr lang="zh-TW" altLang="en-US" sz="1400" dirty="0" smtClean="0"/>
              <a:t>   </a:t>
            </a:r>
            <a:r>
              <a:rPr lang="en-US" altLang="zh-TW" sz="1400" dirty="0" smtClean="0"/>
              <a:t>if(</a:t>
            </a:r>
            <a:r>
              <a:rPr lang="en-US" altLang="zh-TW" sz="1400" dirty="0" err="1" smtClean="0"/>
              <a:t>CheckModelLoaded</a:t>
            </a:r>
            <a:r>
              <a:rPr lang="en-US" altLang="zh-TW" sz="1400" dirty="0" smtClean="0"/>
              <a:t>( ) == false)</a:t>
            </a:r>
          </a:p>
          <a:p>
            <a:r>
              <a:rPr lang="en-US" altLang="zh-TW" sz="1400" dirty="0"/>
              <a:t> </a:t>
            </a:r>
            <a:r>
              <a:rPr lang="en-US" altLang="zh-TW" sz="1400" dirty="0" smtClean="0"/>
              <a:t>       if(</a:t>
            </a:r>
            <a:r>
              <a:rPr lang="en-US" altLang="zh-TW" sz="1400" dirty="0" err="1" smtClean="0"/>
              <a:t>LoadModel</a:t>
            </a:r>
            <a:r>
              <a:rPr lang="en-US" altLang="zh-TW" sz="1400" dirty="0" smtClean="0"/>
              <a:t>( </a:t>
            </a:r>
            <a:r>
              <a:rPr lang="en-US" altLang="zh-TW" sz="1400" dirty="0" err="1" smtClean="0"/>
              <a:t>ByTensorRT</a:t>
            </a:r>
            <a:r>
              <a:rPr lang="en-US" altLang="zh-TW" sz="1400" dirty="0" smtClean="0"/>
              <a:t> ) == false)</a:t>
            </a:r>
          </a:p>
          <a:p>
            <a:r>
              <a:rPr lang="en-US" altLang="zh-TW" sz="1400" dirty="0"/>
              <a:t> </a:t>
            </a:r>
            <a:r>
              <a:rPr lang="en-US" altLang="zh-TW" sz="1400" dirty="0" smtClean="0"/>
              <a:t>           return;</a:t>
            </a:r>
          </a:p>
          <a:p>
            <a:r>
              <a:rPr lang="en-US" altLang="zh-TW" sz="1400" dirty="0"/>
              <a:t> </a:t>
            </a:r>
            <a:r>
              <a:rPr lang="en-US" altLang="zh-TW" sz="1400" dirty="0" smtClean="0"/>
              <a:t>       else</a:t>
            </a:r>
          </a:p>
          <a:p>
            <a:r>
              <a:rPr lang="en-US" altLang="zh-TW" sz="1400" dirty="0"/>
              <a:t> </a:t>
            </a:r>
            <a:r>
              <a:rPr lang="en-US" altLang="zh-TW" sz="1400" dirty="0" smtClean="0"/>
              <a:t>           </a:t>
            </a:r>
            <a:r>
              <a:rPr lang="en-US" altLang="zh-TW" sz="1400" dirty="0" err="1" smtClean="0"/>
              <a:t>boxInspect.AIInference</a:t>
            </a:r>
            <a:r>
              <a:rPr lang="en-US" altLang="zh-TW" sz="1400" dirty="0" smtClean="0"/>
              <a:t>(0);</a:t>
            </a:r>
          </a:p>
        </p:txBody>
      </p:sp>
    </p:spTree>
    <p:extLst>
      <p:ext uri="{BB962C8B-B14F-4D97-AF65-F5344CB8AC3E}">
        <p14:creationId xmlns:p14="http://schemas.microsoft.com/office/powerpoint/2010/main" val="5944434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45</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a:t>
            </a:r>
            <a:endParaRPr lang="zh-TW" altLang="en-US" sz="1200" b="1" dirty="0"/>
          </a:p>
        </p:txBody>
      </p:sp>
      <p:grpSp>
        <p:nvGrpSpPr>
          <p:cNvPr id="44" name="群組 43"/>
          <p:cNvGrpSpPr/>
          <p:nvPr/>
        </p:nvGrpSpPr>
        <p:grpSpPr>
          <a:xfrm>
            <a:off x="188787" y="631470"/>
            <a:ext cx="4528752" cy="2541197"/>
            <a:chOff x="738302" y="845956"/>
            <a:chExt cx="8470960" cy="4099660"/>
          </a:xfrm>
        </p:grpSpPr>
        <p:sp>
          <p:nvSpPr>
            <p:cNvPr id="6" name="矩形 5"/>
            <p:cNvSpPr/>
            <p:nvPr/>
          </p:nvSpPr>
          <p:spPr>
            <a:xfrm>
              <a:off x="827584" y="84595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OfflineTestSinglePad</a:t>
              </a:r>
              <a:endParaRPr lang="zh-TW" altLang="en-US" dirty="0">
                <a:solidFill>
                  <a:srgbClr val="FF0000"/>
                </a:solidFill>
              </a:endParaRPr>
            </a:p>
          </p:txBody>
        </p:sp>
        <p:sp>
          <p:nvSpPr>
            <p:cNvPr id="7" name="矩形 6"/>
            <p:cNvSpPr/>
            <p:nvPr/>
          </p:nvSpPr>
          <p:spPr>
            <a:xfrm>
              <a:off x="827584" y="199568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solidFill>
                    <a:srgbClr val="FF0000"/>
                  </a:solidFill>
                </a:rPr>
                <a:t>Calculate</a:t>
              </a:r>
              <a:endParaRPr lang="zh-TW" altLang="en-US" sz="800" dirty="0">
                <a:solidFill>
                  <a:srgbClr val="FF0000"/>
                </a:solidFill>
              </a:endParaRPr>
            </a:p>
          </p:txBody>
        </p:sp>
        <p:sp>
          <p:nvSpPr>
            <p:cNvPr id="8" name="矩形 7"/>
            <p:cNvSpPr/>
            <p:nvPr/>
          </p:nvSpPr>
          <p:spPr>
            <a:xfrm>
              <a:off x="793037" y="3003798"/>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GetColorSegmentation</a:t>
              </a:r>
              <a:endParaRPr lang="zh-TW" altLang="en-US" sz="800" dirty="0">
                <a:solidFill>
                  <a:srgbClr val="FF0000"/>
                </a:solidFill>
              </a:endParaRPr>
            </a:p>
          </p:txBody>
        </p:sp>
        <p:sp>
          <p:nvSpPr>
            <p:cNvPr id="9" name="矩形 8"/>
            <p:cNvSpPr/>
            <p:nvPr/>
          </p:nvSpPr>
          <p:spPr>
            <a:xfrm>
              <a:off x="738302" y="4371950"/>
              <a:ext cx="1402699"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ColorInspect</a:t>
              </a:r>
              <a:endParaRPr lang="zh-TW" altLang="en-US" sz="800" dirty="0">
                <a:solidFill>
                  <a:srgbClr val="FF0000"/>
                </a:solidFill>
              </a:endParaRPr>
            </a:p>
          </p:txBody>
        </p:sp>
        <p:sp>
          <p:nvSpPr>
            <p:cNvPr id="10" name="矩形 9"/>
            <p:cNvSpPr/>
            <p:nvPr/>
          </p:nvSpPr>
          <p:spPr>
            <a:xfrm>
              <a:off x="3926842" y="4371950"/>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ColorEngine.Run</a:t>
              </a:r>
              <a:endParaRPr lang="zh-TW" altLang="en-US" sz="800" dirty="0">
                <a:solidFill>
                  <a:srgbClr val="FF0000"/>
                </a:solidFill>
              </a:endParaRPr>
            </a:p>
          </p:txBody>
        </p:sp>
        <p:sp>
          <p:nvSpPr>
            <p:cNvPr id="11" name="矩形 10"/>
            <p:cNvSpPr/>
            <p:nvPr/>
          </p:nvSpPr>
          <p:spPr>
            <a:xfrm>
              <a:off x="3926842" y="2689425"/>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SetBlobHoleFlag</a:t>
              </a:r>
              <a:endParaRPr lang="zh-TW" altLang="en-US" sz="800" dirty="0">
                <a:solidFill>
                  <a:srgbClr val="FF0000"/>
                </a:solidFill>
              </a:endParaRPr>
            </a:p>
          </p:txBody>
        </p:sp>
        <p:sp>
          <p:nvSpPr>
            <p:cNvPr id="12" name="矩形 11"/>
            <p:cNvSpPr/>
            <p:nvPr/>
          </p:nvSpPr>
          <p:spPr>
            <a:xfrm>
              <a:off x="3945508" y="845956"/>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SetBlobHoleFlag</a:t>
              </a:r>
              <a:endParaRPr lang="zh-TW" altLang="en-US" sz="800" dirty="0">
                <a:solidFill>
                  <a:srgbClr val="FF0000"/>
                </a:solidFill>
              </a:endParaRPr>
            </a:p>
          </p:txBody>
        </p:sp>
        <p:cxnSp>
          <p:nvCxnSpPr>
            <p:cNvPr id="14" name="直線單箭頭接點 13"/>
            <p:cNvCxnSpPr>
              <a:stCxn id="6" idx="2"/>
              <a:endCxn id="7" idx="0"/>
            </p:cNvCxnSpPr>
            <p:nvPr/>
          </p:nvCxnSpPr>
          <p:spPr>
            <a:xfrm>
              <a:off x="1439652" y="1419622"/>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7" idx="2"/>
              <a:endCxn id="8" idx="0"/>
            </p:cNvCxnSpPr>
            <p:nvPr/>
          </p:nvCxnSpPr>
          <p:spPr>
            <a:xfrm>
              <a:off x="1439652" y="2569352"/>
              <a:ext cx="0" cy="434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2"/>
              <a:endCxn id="9" idx="0"/>
            </p:cNvCxnSpPr>
            <p:nvPr/>
          </p:nvCxnSpPr>
          <p:spPr>
            <a:xfrm>
              <a:off x="1439652" y="3577464"/>
              <a:ext cx="0" cy="7944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 idx="3"/>
              <a:endCxn id="10" idx="1"/>
            </p:cNvCxnSpPr>
            <p:nvPr/>
          </p:nvCxnSpPr>
          <p:spPr>
            <a:xfrm>
              <a:off x="2141001" y="4658783"/>
              <a:ext cx="178584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0" idx="0"/>
              <a:endCxn id="11" idx="2"/>
            </p:cNvCxnSpPr>
            <p:nvPr/>
          </p:nvCxnSpPr>
          <p:spPr>
            <a:xfrm flipV="1">
              <a:off x="4573457" y="3263091"/>
              <a:ext cx="0" cy="1108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1" idx="0"/>
              <a:endCxn id="12" idx="2"/>
            </p:cNvCxnSpPr>
            <p:nvPr/>
          </p:nvCxnSpPr>
          <p:spPr>
            <a:xfrm flipV="1">
              <a:off x="4573457" y="1419622"/>
              <a:ext cx="18666" cy="12698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35" idx="0"/>
            </p:cNvCxnSpPr>
            <p:nvPr/>
          </p:nvCxnSpPr>
          <p:spPr>
            <a:xfrm flipH="1" flipV="1">
              <a:off x="1529092" y="1707654"/>
              <a:ext cx="1586090" cy="807985"/>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2411759" y="2515639"/>
              <a:ext cx="1406846" cy="347571"/>
            </a:xfrm>
            <a:prstGeom prst="rect">
              <a:avLst/>
            </a:prstGeom>
            <a:noFill/>
          </p:spPr>
          <p:txBody>
            <a:bodyPr wrap="none" rtlCol="0">
              <a:spAutoFit/>
            </a:bodyPr>
            <a:lstStyle/>
            <a:p>
              <a:r>
                <a:rPr lang="en-US" altLang="zh-TW" sz="800" dirty="0" err="1" smtClean="0"/>
                <a:t>AIInference</a:t>
              </a:r>
              <a:r>
                <a:rPr lang="en-US" altLang="zh-TW" sz="800" dirty="0" smtClean="0"/>
                <a:t>( )</a:t>
              </a:r>
              <a:endParaRPr lang="zh-TW" altLang="en-US" sz="800" dirty="0"/>
            </a:p>
          </p:txBody>
        </p:sp>
        <p:cxnSp>
          <p:nvCxnSpPr>
            <p:cNvPr id="36" name="直線單箭頭接點 35"/>
            <p:cNvCxnSpPr/>
            <p:nvPr/>
          </p:nvCxnSpPr>
          <p:spPr>
            <a:xfrm flipH="1" flipV="1">
              <a:off x="4582344" y="2164443"/>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5607594" y="2261575"/>
              <a:ext cx="3601668" cy="1539241"/>
            </a:xfrm>
            <a:prstGeom prst="rect">
              <a:avLst/>
            </a:prstGeom>
            <a:noFill/>
          </p:spPr>
          <p:txBody>
            <a:bodyPr wrap="none" rtlCol="0">
              <a:spAutoFit/>
            </a:bodyPr>
            <a:lstStyle/>
            <a:p>
              <a:r>
                <a:rPr lang="en-US" altLang="zh-TW" sz="800" dirty="0"/>
                <a:t>if(algorithm = AI)</a:t>
              </a:r>
            </a:p>
            <a:p>
              <a:r>
                <a:rPr lang="en-US" altLang="zh-TW" sz="800" dirty="0" smtClean="0"/>
                <a:t>    </a:t>
              </a:r>
              <a:r>
                <a:rPr lang="en-US" altLang="zh-TW" sz="800" dirty="0" err="1" smtClean="0"/>
                <a:t>pBlobImage</a:t>
              </a:r>
              <a:r>
                <a:rPr lang="en-US" altLang="zh-TW" sz="800" dirty="0" smtClean="0"/>
                <a:t> </a:t>
              </a:r>
              <a:r>
                <a:rPr lang="en-US" altLang="zh-TW" sz="800" dirty="0"/>
                <a:t>= </a:t>
              </a:r>
              <a:r>
                <a:rPr lang="en-US" altLang="zh-TW" sz="800" dirty="0" err="1" smtClean="0"/>
                <a:t>curBox.TRTIference_Blob</a:t>
              </a:r>
              <a:endParaRPr lang="en-US" altLang="zh-TW" sz="800" dirty="0" smtClean="0"/>
            </a:p>
            <a:p>
              <a:endParaRPr lang="en-US" altLang="zh-TW" sz="800" dirty="0"/>
            </a:p>
            <a:p>
              <a:r>
                <a:rPr lang="en-US" altLang="zh-TW" sz="800" dirty="0" smtClean="0"/>
                <a:t>If(</a:t>
              </a:r>
              <a:r>
                <a:rPr lang="en-US" altLang="zh-TW" sz="800" dirty="0" err="1" smtClean="0"/>
                <a:t>pBlobImage</a:t>
              </a:r>
              <a:r>
                <a:rPr lang="en-US" altLang="zh-TW" sz="800" dirty="0" smtClean="0"/>
                <a:t> == NULL)</a:t>
              </a:r>
            </a:p>
            <a:p>
              <a:r>
                <a:rPr lang="en-US" altLang="zh-TW" sz="800" dirty="0"/>
                <a:t> </a:t>
              </a:r>
              <a:r>
                <a:rPr lang="en-US" altLang="zh-TW" sz="800" dirty="0" smtClean="0"/>
                <a:t>   </a:t>
              </a:r>
              <a:r>
                <a:rPr lang="en-US" altLang="zh-TW" sz="800" dirty="0" err="1" smtClean="0"/>
                <a:t>pBlobImage</a:t>
              </a:r>
              <a:r>
                <a:rPr lang="en-US" altLang="zh-TW" sz="800" dirty="0" smtClean="0"/>
                <a:t> = GetS2DImageBufferR()</a:t>
              </a:r>
            </a:p>
            <a:p>
              <a:r>
                <a:rPr lang="en-US" altLang="zh-TW" sz="800" dirty="0"/>
                <a:t>e</a:t>
              </a:r>
              <a:r>
                <a:rPr lang="en-US" altLang="zh-TW" sz="800" dirty="0" smtClean="0"/>
                <a:t>lse</a:t>
              </a:r>
            </a:p>
            <a:p>
              <a:r>
                <a:rPr lang="en-US" altLang="zh-TW" sz="800" dirty="0"/>
                <a:t> </a:t>
              </a:r>
              <a:r>
                <a:rPr lang="en-US" altLang="zh-TW" sz="800" dirty="0" smtClean="0"/>
                <a:t>   </a:t>
              </a:r>
              <a:r>
                <a:rPr lang="en-US" altLang="zh-TW" sz="800" dirty="0" err="1" smtClean="0"/>
                <a:t>bAIInference</a:t>
              </a:r>
              <a:r>
                <a:rPr lang="en-US" altLang="zh-TW" sz="800" dirty="0" smtClean="0"/>
                <a:t> =true</a:t>
              </a:r>
              <a:endParaRPr lang="zh-TW" altLang="en-US" sz="800" dirty="0"/>
            </a:p>
          </p:txBody>
        </p:sp>
      </p:grpSp>
      <p:cxnSp>
        <p:nvCxnSpPr>
          <p:cNvPr id="45" name="直線單箭頭接點 44"/>
          <p:cNvCxnSpPr/>
          <p:nvPr/>
        </p:nvCxnSpPr>
        <p:spPr>
          <a:xfrm flipH="1" flipV="1">
            <a:off x="2606166" y="797075"/>
            <a:ext cx="741698" cy="189985"/>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3347864" y="879338"/>
            <a:ext cx="2232248" cy="215444"/>
          </a:xfrm>
          <a:prstGeom prst="rect">
            <a:avLst/>
          </a:prstGeom>
          <a:noFill/>
        </p:spPr>
        <p:txBody>
          <a:bodyPr wrap="square" rtlCol="0">
            <a:spAutoFit/>
          </a:bodyPr>
          <a:lstStyle/>
          <a:p>
            <a:r>
              <a:rPr lang="en-US" altLang="zh-TW" sz="800" dirty="0" smtClean="0"/>
              <a:t>Get </a:t>
            </a:r>
            <a:r>
              <a:rPr lang="en-US" altLang="zh-TW" sz="800" dirty="0" err="1" smtClean="0"/>
              <a:t>labelmp</a:t>
            </a:r>
            <a:r>
              <a:rPr lang="en-US" altLang="zh-TW" sz="800" dirty="0" smtClean="0"/>
              <a:t> by </a:t>
            </a:r>
            <a:r>
              <a:rPr lang="en-US" altLang="zh-TW" sz="800" dirty="0" err="1" smtClean="0"/>
              <a:t>pBlobImage</a:t>
            </a:r>
            <a:endParaRPr lang="zh-TW" altLang="en-US" sz="800" dirty="0"/>
          </a:p>
        </p:txBody>
      </p:sp>
      <p:sp>
        <p:nvSpPr>
          <p:cNvPr id="29" name="文字方塊 28"/>
          <p:cNvSpPr txBox="1"/>
          <p:nvPr/>
        </p:nvSpPr>
        <p:spPr>
          <a:xfrm>
            <a:off x="5440779" y="497485"/>
            <a:ext cx="3459601" cy="3754874"/>
          </a:xfrm>
          <a:prstGeom prst="rect">
            <a:avLst/>
          </a:prstGeom>
          <a:noFill/>
        </p:spPr>
        <p:txBody>
          <a:bodyPr wrap="none" rtlCol="0">
            <a:spAutoFit/>
          </a:bodyPr>
          <a:lstStyle/>
          <a:p>
            <a:r>
              <a:rPr lang="en-US" altLang="zh-TW" sz="1400" dirty="0" smtClean="0"/>
              <a:t>If(</a:t>
            </a:r>
            <a:r>
              <a:rPr lang="en-US" altLang="zh-TW" sz="1400" dirty="0" err="1" smtClean="0"/>
              <a:t>padMask</a:t>
            </a:r>
            <a:r>
              <a:rPr lang="en-US" altLang="zh-TW" sz="1400" dirty="0" smtClean="0"/>
              <a:t>[x]!=0 &amp; </a:t>
            </a:r>
            <a:r>
              <a:rPr lang="en-US" altLang="zh-TW" sz="1400" dirty="0" err="1" smtClean="0"/>
              <a:t>pMask</a:t>
            </a:r>
            <a:r>
              <a:rPr lang="en-US" altLang="zh-TW" sz="1400" dirty="0" smtClean="0"/>
              <a:t>[x])</a:t>
            </a:r>
          </a:p>
          <a:p>
            <a:r>
              <a:rPr lang="en-US" altLang="zh-TW" sz="1400" dirty="0"/>
              <a:t>{</a:t>
            </a:r>
            <a:endParaRPr lang="en-US" altLang="zh-TW" sz="1400" dirty="0" smtClean="0"/>
          </a:p>
          <a:p>
            <a:r>
              <a:rPr lang="en-US" altLang="zh-TW" sz="1400" dirty="0" smtClean="0"/>
              <a:t>  if(</a:t>
            </a:r>
            <a:r>
              <a:rPr lang="en-US" altLang="zh-TW" sz="1400" dirty="0" err="1" smtClean="0"/>
              <a:t>bAIInference</a:t>
            </a:r>
            <a:r>
              <a:rPr lang="en-US" altLang="zh-TW" sz="1400" dirty="0" smtClean="0"/>
              <a:t> )</a:t>
            </a:r>
          </a:p>
          <a:p>
            <a:r>
              <a:rPr lang="en-US" altLang="zh-TW" sz="1400" dirty="0" smtClean="0"/>
              <a:t>  {</a:t>
            </a:r>
          </a:p>
          <a:p>
            <a:r>
              <a:rPr lang="en-US" altLang="zh-TW" sz="1400" dirty="0"/>
              <a:t>    if(</a:t>
            </a:r>
            <a:r>
              <a:rPr lang="en-US" altLang="zh-TW" sz="1400" dirty="0" err="1"/>
              <a:t>pBlobImage</a:t>
            </a:r>
            <a:r>
              <a:rPr lang="en-US" altLang="zh-TW" sz="1400" dirty="0"/>
              <a:t> </a:t>
            </a:r>
            <a:r>
              <a:rPr lang="en-US" altLang="zh-TW" sz="1400" dirty="0" smtClean="0"/>
              <a:t>[x] ==255)</a:t>
            </a:r>
            <a:endParaRPr lang="en-US" altLang="zh-TW" sz="1400" dirty="0"/>
          </a:p>
          <a:p>
            <a:r>
              <a:rPr lang="en-US" altLang="zh-TW" sz="1400" dirty="0"/>
              <a:t>    { label Target }</a:t>
            </a:r>
          </a:p>
          <a:p>
            <a:r>
              <a:rPr lang="en-US" altLang="zh-TW" sz="1400" dirty="0"/>
              <a:t>    </a:t>
            </a:r>
            <a:r>
              <a:rPr lang="en-US" altLang="zh-TW" sz="1400" dirty="0" smtClean="0"/>
              <a:t>else</a:t>
            </a:r>
            <a:r>
              <a:rPr lang="en-US" altLang="zh-TW" sz="1400" dirty="0"/>
              <a:t> if(</a:t>
            </a:r>
            <a:r>
              <a:rPr lang="en-US" altLang="zh-TW" sz="1400" dirty="0" err="1"/>
              <a:t>pBlobImage</a:t>
            </a:r>
            <a:r>
              <a:rPr lang="en-US" altLang="zh-TW" sz="1400" dirty="0"/>
              <a:t> [x] </a:t>
            </a:r>
            <a:r>
              <a:rPr lang="en-US" altLang="zh-TW" sz="1400" dirty="0" smtClean="0"/>
              <a:t>==128)</a:t>
            </a:r>
            <a:endParaRPr lang="en-US" altLang="zh-TW" sz="1400" dirty="0"/>
          </a:p>
          <a:p>
            <a:r>
              <a:rPr lang="en-US" altLang="zh-TW" sz="1400" dirty="0"/>
              <a:t>    { label Base </a:t>
            </a:r>
            <a:r>
              <a:rPr lang="en-US" altLang="zh-TW" sz="1400" dirty="0" smtClean="0"/>
              <a:t>}</a:t>
            </a:r>
          </a:p>
          <a:p>
            <a:r>
              <a:rPr lang="en-US" altLang="zh-TW" sz="1400" dirty="0" smtClean="0"/>
              <a:t>  }</a:t>
            </a:r>
          </a:p>
          <a:p>
            <a:r>
              <a:rPr lang="en-US" altLang="zh-TW" sz="1400" dirty="0" smtClean="0"/>
              <a:t>  else</a:t>
            </a:r>
          </a:p>
          <a:p>
            <a:r>
              <a:rPr lang="en-US" altLang="zh-TW" sz="1400" dirty="0" smtClean="0"/>
              <a:t>  {</a:t>
            </a:r>
          </a:p>
          <a:p>
            <a:r>
              <a:rPr lang="en-US" altLang="zh-TW" sz="1400" dirty="0" smtClean="0"/>
              <a:t>    if(blob_th1&lt;=bb &amp; bb&lt;blob_th2)</a:t>
            </a:r>
          </a:p>
          <a:p>
            <a:r>
              <a:rPr lang="en-US" altLang="zh-TW" sz="1400" dirty="0" smtClean="0"/>
              <a:t>    { label Target }</a:t>
            </a:r>
          </a:p>
          <a:p>
            <a:r>
              <a:rPr lang="en-US" altLang="zh-TW" sz="1400" dirty="0"/>
              <a:t>    </a:t>
            </a:r>
            <a:r>
              <a:rPr lang="en-US" altLang="zh-TW" sz="1400" dirty="0" smtClean="0"/>
              <a:t>else if(base_th1 </a:t>
            </a:r>
            <a:r>
              <a:rPr lang="en-US" altLang="zh-TW" sz="1400" dirty="0"/>
              <a:t>&lt;= bb &amp;&amp; bb &lt;= base_th2</a:t>
            </a:r>
            <a:r>
              <a:rPr lang="en-US" altLang="zh-TW" sz="1400" dirty="0" smtClean="0"/>
              <a:t>)</a:t>
            </a:r>
          </a:p>
          <a:p>
            <a:r>
              <a:rPr lang="en-US" altLang="zh-TW" sz="1400" dirty="0"/>
              <a:t> </a:t>
            </a:r>
            <a:r>
              <a:rPr lang="en-US" altLang="zh-TW" sz="1400" dirty="0" smtClean="0"/>
              <a:t>   </a:t>
            </a:r>
            <a:r>
              <a:rPr lang="en-US" altLang="zh-TW" sz="1400" dirty="0"/>
              <a:t>{ label </a:t>
            </a:r>
            <a:r>
              <a:rPr lang="en-US" altLang="zh-TW" sz="1400" dirty="0" smtClean="0"/>
              <a:t>Base }</a:t>
            </a:r>
            <a:endParaRPr lang="en-US" altLang="zh-TW" sz="1400" dirty="0"/>
          </a:p>
          <a:p>
            <a:r>
              <a:rPr lang="en-US" altLang="zh-TW" sz="1400" dirty="0" smtClean="0"/>
              <a:t>  }</a:t>
            </a:r>
          </a:p>
          <a:p>
            <a:r>
              <a:rPr lang="en-US" altLang="zh-TW" sz="1400" dirty="0" smtClean="0"/>
              <a:t>} </a:t>
            </a:r>
          </a:p>
        </p:txBody>
      </p:sp>
      <p:cxnSp>
        <p:nvCxnSpPr>
          <p:cNvPr id="32" name="直線單箭頭接點 31"/>
          <p:cNvCxnSpPr/>
          <p:nvPr/>
        </p:nvCxnSpPr>
        <p:spPr>
          <a:xfrm flipH="1">
            <a:off x="4682811" y="771550"/>
            <a:ext cx="741698" cy="27291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7236296" y="404009"/>
            <a:ext cx="576064" cy="136459"/>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812360" y="279891"/>
            <a:ext cx="389850" cy="215444"/>
          </a:xfrm>
          <a:prstGeom prst="rect">
            <a:avLst/>
          </a:prstGeom>
          <a:noFill/>
        </p:spPr>
        <p:txBody>
          <a:bodyPr wrap="none" rtlCol="0">
            <a:spAutoFit/>
          </a:bodyPr>
          <a:lstStyle/>
          <a:p>
            <a:r>
              <a:rPr lang="zh-TW" altLang="en-US" sz="800" dirty="0"/>
              <a:t>白線</a:t>
            </a:r>
          </a:p>
        </p:txBody>
      </p:sp>
    </p:spTree>
    <p:extLst>
      <p:ext uri="{BB962C8B-B14F-4D97-AF65-F5344CB8AC3E}">
        <p14:creationId xmlns:p14="http://schemas.microsoft.com/office/powerpoint/2010/main" val="2083599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46</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推論待辦事項</a:t>
            </a:r>
            <a:endParaRPr lang="zh-TW" altLang="en-US" sz="1200" b="1" dirty="0"/>
          </a:p>
        </p:txBody>
      </p:sp>
      <p:sp>
        <p:nvSpPr>
          <p:cNvPr id="30" name="文字方塊 29"/>
          <p:cNvSpPr txBox="1"/>
          <p:nvPr/>
        </p:nvSpPr>
        <p:spPr>
          <a:xfrm>
            <a:off x="227604" y="621347"/>
            <a:ext cx="8640960" cy="3785652"/>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err="1" smtClean="0"/>
              <a:t>HotKey</a:t>
            </a:r>
            <a:r>
              <a:rPr lang="en-US" altLang="zh-TW" sz="1600" b="1" dirty="0" smtClean="0"/>
              <a:t> </a:t>
            </a:r>
            <a:r>
              <a:rPr lang="zh-TW" altLang="en-US" sz="1600" b="1" dirty="0" smtClean="0"/>
              <a:t>功能測試 </a:t>
            </a:r>
            <a:r>
              <a:rPr lang="en-US" altLang="zh-TW" sz="1600" b="1" dirty="0" smtClean="0"/>
              <a:t>(</a:t>
            </a:r>
            <a:r>
              <a:rPr lang="zh-TW" altLang="en-US" sz="1600" b="1" dirty="0" smtClean="0">
                <a:solidFill>
                  <a:srgbClr val="0000FF"/>
                </a:solidFill>
              </a:rPr>
              <a:t>完成</a:t>
            </a:r>
            <a:r>
              <a:rPr lang="en-US" altLang="zh-TW" sz="1600" b="1" dirty="0" smtClean="0">
                <a:solidFill>
                  <a:srgbClr val="0000FF"/>
                </a:solidFill>
              </a:rPr>
              <a:t>!</a:t>
            </a:r>
            <a:r>
              <a:rPr lang="en-US" altLang="zh-TW" sz="1600" b="1" dirty="0" smtClean="0"/>
              <a:t>)</a:t>
            </a:r>
          </a:p>
          <a:p>
            <a:pPr marL="179388" indent="-179388">
              <a:buFont typeface="Wingdings" panose="05000000000000000000" pitchFamily="2" charset="2"/>
              <a:buChar char="l"/>
            </a:pPr>
            <a:r>
              <a:rPr lang="en-US" altLang="zh-TW" sz="1600" b="1" dirty="0" smtClean="0"/>
              <a:t>UI</a:t>
            </a:r>
            <a:r>
              <a:rPr lang="zh-TW" altLang="en-US" sz="1600" b="1" dirty="0" smtClean="0"/>
              <a:t> 協助</a:t>
            </a:r>
            <a:r>
              <a:rPr lang="en-US" altLang="zh-TW" sz="1600" b="1" dirty="0" smtClean="0"/>
              <a:t>(</a:t>
            </a:r>
            <a:r>
              <a:rPr lang="zh-TW" altLang="en-US" sz="1600" b="1" dirty="0" smtClean="0"/>
              <a:t>已提供相關內容給 </a:t>
            </a:r>
            <a:r>
              <a:rPr lang="en-US" altLang="zh-TW" sz="1600" b="1" dirty="0" smtClean="0"/>
              <a:t>Lynn, </a:t>
            </a:r>
            <a:r>
              <a:rPr lang="zh-TW" altLang="en-US" sz="1600" b="1" dirty="0" smtClean="0">
                <a:solidFill>
                  <a:srgbClr val="FF0000"/>
                </a:solidFill>
              </a:rPr>
              <a:t>待開發 </a:t>
            </a:r>
            <a:r>
              <a:rPr lang="en-US" altLang="zh-TW" sz="1600" b="1" dirty="0" smtClean="0"/>
              <a:t>)</a:t>
            </a:r>
          </a:p>
          <a:p>
            <a:pPr marL="179388" indent="-179388">
              <a:buFont typeface="Wingdings" panose="05000000000000000000" pitchFamily="2" charset="2"/>
              <a:buChar char="l"/>
            </a:pPr>
            <a:r>
              <a:rPr lang="zh-TW" altLang="en-US" sz="1600" b="1" dirty="0" smtClean="0"/>
              <a:t>   </a:t>
            </a:r>
            <a:r>
              <a:rPr lang="en-US" altLang="zh-TW" sz="1600" b="1" dirty="0"/>
              <a:t>spec </a:t>
            </a:r>
            <a:r>
              <a:rPr lang="zh-TW" altLang="en-US" sz="1600" b="1" dirty="0"/>
              <a:t>中新增 </a:t>
            </a:r>
            <a:r>
              <a:rPr lang="en-US" altLang="zh-TW" sz="1600" b="1" dirty="0"/>
              <a:t>"AI</a:t>
            </a:r>
            <a:r>
              <a:rPr lang="zh-TW" altLang="en-US" sz="1600" b="1" dirty="0"/>
              <a:t>檢測</a:t>
            </a:r>
            <a:r>
              <a:rPr lang="en-US" altLang="zh-TW" sz="1600" b="1" dirty="0"/>
              <a:t>" </a:t>
            </a:r>
            <a:r>
              <a:rPr lang="zh-TW" altLang="en-US" sz="1600" b="1" dirty="0"/>
              <a:t>的高度門檻值選擇與套用設定 </a:t>
            </a:r>
            <a:r>
              <a:rPr lang="en-US" altLang="zh-TW" sz="1600" b="1" dirty="0"/>
              <a:t>( </a:t>
            </a:r>
            <a:r>
              <a:rPr lang="zh-TW" altLang="en-US" sz="1600" b="1" dirty="0"/>
              <a:t>包含有無載入模型的防錯判定 </a:t>
            </a:r>
            <a:r>
              <a:rPr lang="en-US" altLang="zh-TW" sz="1600" b="1" dirty="0" smtClean="0"/>
              <a:t>)</a:t>
            </a:r>
          </a:p>
          <a:p>
            <a:pPr marL="179388" indent="-179388">
              <a:buFont typeface="Wingdings" panose="05000000000000000000" pitchFamily="2" charset="2"/>
              <a:buChar char="l"/>
            </a:pPr>
            <a:r>
              <a:rPr lang="zh-TW" altLang="en-US" sz="1600" b="1" dirty="0"/>
              <a:t>    </a:t>
            </a:r>
            <a:r>
              <a:rPr lang="en-US" altLang="zh-TW" sz="1600" b="1" dirty="0"/>
              <a:t>" AI</a:t>
            </a:r>
            <a:r>
              <a:rPr lang="zh-TW" altLang="en-US" sz="1600" b="1" dirty="0"/>
              <a:t>檢測 </a:t>
            </a:r>
            <a:r>
              <a:rPr lang="en-US" altLang="zh-TW" sz="1600" b="1" dirty="0"/>
              <a:t>" </a:t>
            </a:r>
            <a:r>
              <a:rPr lang="zh-TW" altLang="en-US" sz="1600" b="1" dirty="0"/>
              <a:t>介面顯示 </a:t>
            </a:r>
            <a:r>
              <a:rPr lang="en-US" altLang="zh-TW" sz="1600" b="1" dirty="0"/>
              <a:t>( </a:t>
            </a:r>
            <a:r>
              <a:rPr lang="en-US" altLang="zh-TW" sz="1600" b="1" dirty="0" err="1"/>
              <a:t>RunAIForUI</a:t>
            </a:r>
            <a:r>
              <a:rPr lang="en-US" altLang="zh-TW" sz="1600" b="1" dirty="0"/>
              <a:t> ) </a:t>
            </a:r>
            <a:r>
              <a:rPr lang="zh-TW" altLang="en-US" sz="1600" b="1" dirty="0" smtClean="0"/>
              <a:t>分段</a:t>
            </a:r>
            <a:endParaRPr lang="en-US" altLang="zh-TW" sz="1600" b="1" dirty="0" smtClean="0"/>
          </a:p>
          <a:p>
            <a:pPr marL="179388" indent="-179388">
              <a:buFont typeface="Wingdings" panose="05000000000000000000" pitchFamily="2" charset="2"/>
              <a:buChar char="l"/>
            </a:pPr>
            <a:r>
              <a:rPr lang="zh-TW" altLang="en-US" sz="1600" b="1" dirty="0" smtClean="0"/>
              <a:t>   </a:t>
            </a:r>
            <a:r>
              <a:rPr lang="en-US" altLang="zh-TW" sz="1600" b="1" dirty="0"/>
              <a:t>AI </a:t>
            </a:r>
            <a:r>
              <a:rPr lang="zh-TW" altLang="en-US" sz="1600" b="1" dirty="0"/>
              <a:t>模型選擇的介面與套用</a:t>
            </a:r>
            <a:r>
              <a:rPr lang="zh-TW" altLang="en-US" sz="1600" b="1" dirty="0" smtClean="0"/>
              <a:t>設定</a:t>
            </a:r>
            <a:endParaRPr lang="en-US" altLang="zh-TW" sz="1600" b="1" dirty="0" smtClean="0"/>
          </a:p>
          <a:p>
            <a:pPr marL="179388" indent="-179388">
              <a:buFont typeface="Wingdings" panose="05000000000000000000" pitchFamily="2" charset="2"/>
              <a:buChar char="l"/>
            </a:pPr>
            <a:r>
              <a:rPr lang="zh-TW" altLang="en-US" sz="1600" b="1" dirty="0" smtClean="0"/>
              <a:t>   </a:t>
            </a:r>
            <a:r>
              <a:rPr lang="en-US" altLang="zh-TW" sz="1600" b="1" dirty="0"/>
              <a:t>AI </a:t>
            </a:r>
            <a:r>
              <a:rPr lang="zh-TW" altLang="en-US" sz="1600" b="1" dirty="0"/>
              <a:t>相關資料結構 </a:t>
            </a:r>
            <a:r>
              <a:rPr lang="en-US" altLang="zh-TW" sz="1600" b="1" dirty="0"/>
              <a:t>(</a:t>
            </a:r>
            <a:r>
              <a:rPr lang="en-US" altLang="zh-TW" sz="1600" b="1" dirty="0" err="1"/>
              <a:t>carrier.ModelName</a:t>
            </a:r>
            <a:r>
              <a:rPr lang="en-US" altLang="zh-TW" sz="1600" b="1" dirty="0"/>
              <a:t> &amp; </a:t>
            </a:r>
            <a:r>
              <a:rPr lang="en-US" altLang="zh-TW" sz="1600" b="1" dirty="0" err="1"/>
              <a:t>specInfo.ResectHeight</a:t>
            </a:r>
            <a:r>
              <a:rPr lang="en-US" altLang="zh-TW" sz="1600" b="1" dirty="0"/>
              <a:t>) </a:t>
            </a:r>
            <a:r>
              <a:rPr lang="zh-TW" altLang="en-US" sz="1600" b="1" dirty="0"/>
              <a:t>與 </a:t>
            </a:r>
            <a:r>
              <a:rPr lang="en-US" altLang="zh-TW" sz="1600" b="1" dirty="0"/>
              <a:t>.xml </a:t>
            </a:r>
            <a:r>
              <a:rPr lang="zh-TW" altLang="en-US" sz="1600" b="1" dirty="0"/>
              <a:t>存</a:t>
            </a:r>
            <a:r>
              <a:rPr lang="zh-TW" altLang="en-US" sz="1600" b="1" dirty="0" smtClean="0"/>
              <a:t>讀</a:t>
            </a:r>
            <a:endParaRPr lang="en-US" altLang="zh-TW" sz="1600" b="1" dirty="0" smtClean="0"/>
          </a:p>
          <a:p>
            <a:pPr marL="179388" indent="-179388">
              <a:buFont typeface="Wingdings" panose="05000000000000000000" pitchFamily="2" charset="2"/>
              <a:buChar char="l"/>
            </a:pPr>
            <a:r>
              <a:rPr lang="zh-TW" altLang="en-US" sz="1600" b="1" dirty="0" smtClean="0"/>
              <a:t>   開</a:t>
            </a:r>
            <a:r>
              <a:rPr lang="zh-TW" altLang="en-US" sz="1600" b="1" dirty="0"/>
              <a:t>檔流程新增載入 </a:t>
            </a:r>
            <a:r>
              <a:rPr lang="en-US" altLang="zh-TW" sz="1600" b="1" dirty="0"/>
              <a:t>AI </a:t>
            </a:r>
            <a:r>
              <a:rPr lang="zh-TW" altLang="en-US" sz="1600" b="1" dirty="0"/>
              <a:t>模型</a:t>
            </a:r>
            <a:r>
              <a:rPr lang="zh-TW" altLang="en-US" sz="1600" b="1" dirty="0" smtClean="0"/>
              <a:t>判斷</a:t>
            </a:r>
            <a:endParaRPr lang="en-US" altLang="zh-TW" sz="1600" b="1" dirty="0" smtClean="0"/>
          </a:p>
          <a:p>
            <a:pPr marL="179388" indent="-179388">
              <a:buFont typeface="Wingdings" panose="05000000000000000000" pitchFamily="2" charset="2"/>
              <a:buChar char="l"/>
            </a:pPr>
            <a:r>
              <a:rPr lang="zh-TW" altLang="en-US" sz="1600" b="1" dirty="0"/>
              <a:t> </a:t>
            </a:r>
            <a:r>
              <a:rPr lang="zh-TW" altLang="en-US" sz="1600" b="1" dirty="0" smtClean="0"/>
              <a:t>  </a:t>
            </a:r>
            <a:r>
              <a:rPr lang="en-US" altLang="zh-TW" sz="1600" b="1" dirty="0" smtClean="0"/>
              <a:t>AI</a:t>
            </a:r>
            <a:r>
              <a:rPr lang="zh-TW" altLang="en-US" sz="1600" b="1" dirty="0"/>
              <a:t>註冊表支援還原預設組</a:t>
            </a:r>
            <a:r>
              <a:rPr lang="zh-TW" altLang="en-US" sz="1600" b="1" dirty="0" smtClean="0"/>
              <a:t>態</a:t>
            </a:r>
            <a:endParaRPr lang="en-US" altLang="zh-TW" sz="1600" b="1" dirty="0" smtClean="0"/>
          </a:p>
          <a:p>
            <a:pPr marL="179388" indent="-179388">
              <a:buFont typeface="Wingdings" panose="05000000000000000000" pitchFamily="2" charset="2"/>
              <a:buChar char="l"/>
            </a:pPr>
            <a:r>
              <a:rPr lang="zh-TW" altLang="en-US" sz="1600" b="1" dirty="0" smtClean="0"/>
              <a:t>   存取</a:t>
            </a:r>
            <a:r>
              <a:rPr lang="en-US" altLang="zh-TW" sz="1600" b="1" dirty="0"/>
              <a:t>RGB </a:t>
            </a:r>
            <a:r>
              <a:rPr lang="en-US" altLang="zh-TW" sz="1600" b="1" dirty="0" err="1"/>
              <a:t>Rawdata</a:t>
            </a:r>
            <a:r>
              <a:rPr lang="en-US" altLang="zh-TW" sz="1600" b="1" dirty="0"/>
              <a:t> ( </a:t>
            </a:r>
            <a:r>
              <a:rPr lang="en-US" altLang="zh-TW" sz="1600" b="1" dirty="0">
                <a:solidFill>
                  <a:srgbClr val="FF0000"/>
                </a:solidFill>
              </a:rPr>
              <a:t>API </a:t>
            </a:r>
            <a:r>
              <a:rPr lang="zh-TW" altLang="en-US" sz="1600" b="1" dirty="0">
                <a:solidFill>
                  <a:srgbClr val="FF0000"/>
                </a:solidFill>
              </a:rPr>
              <a:t>待</a:t>
            </a:r>
            <a:r>
              <a:rPr lang="zh-TW" altLang="en-US" sz="1600" b="1" dirty="0" smtClean="0">
                <a:solidFill>
                  <a:srgbClr val="FF0000"/>
                </a:solidFill>
              </a:rPr>
              <a:t>補 </a:t>
            </a:r>
            <a:r>
              <a:rPr lang="en-US" altLang="zh-TW" sz="1600" b="1" dirty="0" smtClean="0"/>
              <a:t>)</a:t>
            </a:r>
          </a:p>
          <a:p>
            <a:pPr marL="179388" indent="-179388">
              <a:buFont typeface="Wingdings" panose="05000000000000000000" pitchFamily="2" charset="2"/>
              <a:buChar char="l"/>
            </a:pPr>
            <a:r>
              <a:rPr lang="en-US" altLang="zh-TW" sz="1600" b="1" dirty="0" smtClean="0"/>
              <a:t>Offline </a:t>
            </a:r>
            <a:r>
              <a:rPr lang="zh-TW" altLang="en-US" sz="1600" b="1" dirty="0" smtClean="0"/>
              <a:t>單框測試 </a:t>
            </a:r>
            <a:r>
              <a:rPr lang="en-US" altLang="zh-TW" sz="1600" b="1" dirty="0" smtClean="0"/>
              <a:t>(</a:t>
            </a:r>
            <a:r>
              <a:rPr lang="zh-TW" altLang="en-US" sz="1600" b="1" dirty="0" smtClean="0"/>
              <a:t> 右鍵測試 、</a:t>
            </a:r>
            <a:r>
              <a:rPr lang="en-US" altLang="zh-TW" sz="1600" b="1" dirty="0" smtClean="0"/>
              <a:t> T</a:t>
            </a:r>
            <a:r>
              <a:rPr lang="zh-TW" altLang="en-US" sz="1600" b="1" dirty="0" smtClean="0"/>
              <a:t> 鍵 </a:t>
            </a:r>
            <a:r>
              <a:rPr lang="en-US" altLang="zh-TW" sz="1600" b="1" dirty="0" smtClean="0"/>
              <a:t>)</a:t>
            </a:r>
          </a:p>
          <a:p>
            <a:pPr marL="179388" indent="-179388">
              <a:buFont typeface="Wingdings" panose="05000000000000000000" pitchFamily="2" charset="2"/>
              <a:buChar char="l"/>
            </a:pPr>
            <a:r>
              <a:rPr lang="en-US" altLang="zh-TW" sz="1600" b="1" dirty="0"/>
              <a:t>Offline </a:t>
            </a:r>
            <a:r>
              <a:rPr lang="zh-TW" altLang="en-US" sz="1600" b="1" dirty="0"/>
              <a:t>整</a:t>
            </a:r>
            <a:r>
              <a:rPr lang="zh-TW" altLang="en-US" sz="1600" b="1" dirty="0" smtClean="0"/>
              <a:t>版檢測 </a:t>
            </a:r>
            <a:endParaRPr lang="en-US" altLang="zh-TW" sz="1600" b="1" dirty="0"/>
          </a:p>
          <a:p>
            <a:pPr marL="179388" indent="-179388">
              <a:buFont typeface="Wingdings" panose="05000000000000000000" pitchFamily="2" charset="2"/>
              <a:buChar char="l"/>
            </a:pPr>
            <a:r>
              <a:rPr lang="en-US" altLang="zh-TW" sz="1600" b="1" dirty="0" smtClean="0"/>
              <a:t>Inline </a:t>
            </a:r>
            <a:r>
              <a:rPr lang="zh-TW" altLang="en-US" sz="1600" b="1" dirty="0" smtClean="0"/>
              <a:t>單框測試</a:t>
            </a:r>
            <a:endParaRPr lang="en-US" altLang="zh-TW" sz="1600" b="1" dirty="0" smtClean="0"/>
          </a:p>
          <a:p>
            <a:pPr marL="179388" indent="-179388">
              <a:buFont typeface="Wingdings" panose="05000000000000000000" pitchFamily="2" charset="2"/>
              <a:buChar char="l"/>
            </a:pPr>
            <a:r>
              <a:rPr lang="en-US" altLang="zh-TW" sz="1600" b="1" dirty="0" smtClean="0"/>
              <a:t>Inline </a:t>
            </a:r>
            <a:r>
              <a:rPr lang="zh-TW" altLang="en-US" sz="1600" b="1" dirty="0" smtClean="0"/>
              <a:t>整版檢測</a:t>
            </a:r>
            <a:endParaRPr lang="en-US" altLang="zh-TW" sz="1600" b="1" dirty="0" smtClean="0"/>
          </a:p>
          <a:p>
            <a:pPr marL="179388" indent="-179388">
              <a:buFont typeface="Wingdings" panose="05000000000000000000" pitchFamily="2" charset="2"/>
              <a:buChar char="l"/>
            </a:pPr>
            <a:r>
              <a:rPr lang="zh-TW" altLang="en-US" sz="1600" b="1" dirty="0" smtClean="0"/>
              <a:t>撰寫說明文件 </a:t>
            </a:r>
            <a:r>
              <a:rPr lang="en-US" altLang="zh-TW" sz="1600" b="1" dirty="0" smtClean="0"/>
              <a:t>(</a:t>
            </a:r>
            <a:r>
              <a:rPr lang="zh-TW" altLang="en-US" sz="1600" b="1" dirty="0" smtClean="0"/>
              <a:t> 新機台的環境設定與安裝、 </a:t>
            </a:r>
            <a:r>
              <a:rPr lang="en-US" altLang="zh-TW" sz="1600" b="1" dirty="0" err="1" smtClean="0"/>
              <a:t>TensorRT</a:t>
            </a:r>
            <a:r>
              <a:rPr lang="en-US" altLang="zh-TW" sz="1600" b="1" dirty="0" smtClean="0"/>
              <a:t> </a:t>
            </a:r>
            <a:r>
              <a:rPr lang="zh-TW" altLang="en-US" sz="1600" b="1" dirty="0" smtClean="0"/>
              <a:t>演算法使用教學 </a:t>
            </a:r>
            <a:r>
              <a:rPr lang="en-US" altLang="zh-TW" sz="1600" b="1" dirty="0" smtClean="0"/>
              <a:t>….)</a:t>
            </a:r>
          </a:p>
          <a:p>
            <a:pPr marL="179388" indent="-179388">
              <a:buFont typeface="Wingdings" panose="05000000000000000000" pitchFamily="2" charset="2"/>
              <a:buChar char="l"/>
            </a:pPr>
            <a:endParaRPr lang="en-US" altLang="zh-TW" sz="1600" b="1" dirty="0" smtClean="0"/>
          </a:p>
        </p:txBody>
      </p:sp>
    </p:spTree>
    <p:extLst>
      <p:ext uri="{BB962C8B-B14F-4D97-AF65-F5344CB8AC3E}">
        <p14:creationId xmlns:p14="http://schemas.microsoft.com/office/powerpoint/2010/main" val="22803689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47</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推論單框測試</a:t>
            </a:r>
            <a:endParaRPr lang="zh-TW" altLang="en-US" sz="1200" b="1" dirty="0"/>
          </a:p>
        </p:txBody>
      </p:sp>
      <p:pic>
        <p:nvPicPr>
          <p:cNvPr id="3076" name="Picture 4" descr="D:\kevin_lin\AOI AI Engine\45_BlobImag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743893"/>
            <a:ext cx="1440160" cy="14503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39752" y="2703370"/>
            <a:ext cx="1490861" cy="1490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字方塊 14"/>
          <p:cNvSpPr txBox="1"/>
          <p:nvPr/>
        </p:nvSpPr>
        <p:spPr>
          <a:xfrm>
            <a:off x="199848"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透過 </a:t>
            </a:r>
            <a:r>
              <a:rPr lang="en-US" altLang="zh-TW" sz="1600" b="1" dirty="0" smtClean="0"/>
              <a:t>Demo Board </a:t>
            </a:r>
            <a:r>
              <a:rPr lang="zh-TW" altLang="en-US" sz="1600" b="1" dirty="0" smtClean="0"/>
              <a:t>驗證 </a:t>
            </a:r>
            <a:r>
              <a:rPr lang="en-US" altLang="zh-TW" sz="1600" b="1" dirty="0" smtClean="0"/>
              <a:t>AI</a:t>
            </a:r>
            <a:r>
              <a:rPr lang="zh-TW" altLang="en-US" sz="1600" b="1" dirty="0" smtClean="0"/>
              <a:t> 檢測結果</a:t>
            </a:r>
            <a:endParaRPr lang="en-US" altLang="zh-TW" sz="1600" b="1" dirty="0" smtClean="0"/>
          </a:p>
          <a:p>
            <a:pPr marL="179388" indent="-179388">
              <a:buFont typeface="Wingdings" panose="05000000000000000000" pitchFamily="2" charset="2"/>
              <a:buChar char="l"/>
            </a:pPr>
            <a:r>
              <a:rPr lang="zh-TW" altLang="en-US" sz="1600" b="1" dirty="0" smtClean="0"/>
              <a:t>從 </a:t>
            </a:r>
            <a:r>
              <a:rPr lang="en-US" altLang="zh-TW" sz="1600" b="1" dirty="0"/>
              <a:t>Demo Board </a:t>
            </a:r>
            <a:r>
              <a:rPr lang="zh-TW" altLang="en-US" sz="1600" b="1" dirty="0"/>
              <a:t>隨機取其他 </a:t>
            </a:r>
            <a:r>
              <a:rPr lang="en-US" altLang="zh-TW" sz="1600" b="1" dirty="0"/>
              <a:t>133 </a:t>
            </a:r>
            <a:r>
              <a:rPr lang="zh-TW" altLang="en-US" sz="1600" b="1" dirty="0"/>
              <a:t>張影像作</a:t>
            </a:r>
            <a:r>
              <a:rPr lang="zh-TW" altLang="en-US" sz="1600" b="1" dirty="0" smtClean="0"/>
              <a:t>訓練</a:t>
            </a:r>
            <a:endParaRPr lang="en-US" altLang="zh-TW" sz="1600" b="1" dirty="0" smtClean="0"/>
          </a:p>
          <a:p>
            <a:pPr marL="179388" indent="-179388">
              <a:buFont typeface="Wingdings" panose="05000000000000000000" pitchFamily="2" charset="2"/>
              <a:buChar char="l"/>
            </a:pPr>
            <a:r>
              <a:rPr lang="zh-TW" altLang="en-US" sz="1600" b="1" dirty="0"/>
              <a:t>僅訓練漆面 </a:t>
            </a:r>
            <a:r>
              <a:rPr lang="en-US" altLang="zh-TW" sz="1600" b="1" dirty="0"/>
              <a:t>&amp; </a:t>
            </a:r>
            <a:r>
              <a:rPr lang="zh-TW" altLang="en-US" sz="1600" b="1" dirty="0"/>
              <a:t>錫膏 兩種類別</a:t>
            </a:r>
            <a:endParaRPr lang="en-US" altLang="zh-TW" sz="1600" b="1" dirty="0"/>
          </a:p>
          <a:p>
            <a:pPr marL="179388" indent="-179388">
              <a:buFont typeface="Wingdings" panose="05000000000000000000" pitchFamily="2" charset="2"/>
              <a:buChar char="l"/>
            </a:pPr>
            <a:endParaRPr lang="en-US" altLang="zh-TW" sz="1600" b="1" dirty="0" smtClean="0"/>
          </a:p>
        </p:txBody>
      </p:sp>
      <p:cxnSp>
        <p:nvCxnSpPr>
          <p:cNvPr id="16" name="直線單箭頭接點 15"/>
          <p:cNvCxnSpPr/>
          <p:nvPr/>
        </p:nvCxnSpPr>
        <p:spPr>
          <a:xfrm>
            <a:off x="4139952" y="3448800"/>
            <a:ext cx="984196" cy="0"/>
          </a:xfrm>
          <a:prstGeom prst="straightConnector1">
            <a:avLst/>
          </a:prstGeom>
          <a:ln w="28575">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2810908" y="2402662"/>
            <a:ext cx="588623" cy="215444"/>
          </a:xfrm>
          <a:prstGeom prst="rect">
            <a:avLst/>
          </a:prstGeom>
          <a:noFill/>
        </p:spPr>
        <p:txBody>
          <a:bodyPr wrap="none" rtlCol="0">
            <a:spAutoFit/>
          </a:bodyPr>
          <a:lstStyle/>
          <a:p>
            <a:r>
              <a:rPr lang="en-US" altLang="zh-TW" sz="800" b="1" dirty="0" smtClean="0"/>
              <a:t>FOV</a:t>
            </a:r>
            <a:r>
              <a:rPr lang="zh-TW" altLang="en-US" sz="800" b="1" dirty="0" smtClean="0"/>
              <a:t> 影像</a:t>
            </a:r>
            <a:endParaRPr lang="zh-TW" altLang="en-US" sz="800" b="1" dirty="0"/>
          </a:p>
        </p:txBody>
      </p:sp>
      <p:sp>
        <p:nvSpPr>
          <p:cNvPr id="22" name="文字方塊 21"/>
          <p:cNvSpPr txBox="1"/>
          <p:nvPr/>
        </p:nvSpPr>
        <p:spPr>
          <a:xfrm>
            <a:off x="6005880" y="2402662"/>
            <a:ext cx="595035" cy="215444"/>
          </a:xfrm>
          <a:prstGeom prst="rect">
            <a:avLst/>
          </a:prstGeom>
          <a:noFill/>
        </p:spPr>
        <p:txBody>
          <a:bodyPr wrap="none" rtlCol="0">
            <a:spAutoFit/>
          </a:bodyPr>
          <a:lstStyle/>
          <a:p>
            <a:r>
              <a:rPr lang="zh-TW" altLang="en-US" sz="800" b="1" dirty="0" smtClean="0"/>
              <a:t>推論結果</a:t>
            </a:r>
            <a:endParaRPr lang="zh-TW" altLang="en-US" sz="800" b="1" dirty="0"/>
          </a:p>
        </p:txBody>
      </p:sp>
    </p:spTree>
    <p:extLst>
      <p:ext uri="{BB962C8B-B14F-4D97-AF65-F5344CB8AC3E}">
        <p14:creationId xmlns:p14="http://schemas.microsoft.com/office/powerpoint/2010/main" val="19443822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弧形接點 50"/>
          <p:cNvCxnSpPr/>
          <p:nvPr/>
        </p:nvCxnSpPr>
        <p:spPr>
          <a:xfrm rot="16200000" flipH="1">
            <a:off x="2768254" y="545429"/>
            <a:ext cx="888994" cy="3593356"/>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投影片編號版面配置區 3"/>
          <p:cNvSpPr>
            <a:spLocks noGrp="1"/>
          </p:cNvSpPr>
          <p:nvPr>
            <p:ph type="sldNum" sz="quarter" idx="12"/>
          </p:nvPr>
        </p:nvSpPr>
        <p:spPr/>
        <p:txBody>
          <a:bodyPr/>
          <a:lstStyle/>
          <a:p>
            <a:fld id="{E497FAC6-DDDA-4EF9-AE53-E0AF4A47803E}" type="slidenum">
              <a:rPr lang="zh-TW" altLang="en-US" smtClean="0"/>
              <a:t>48</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a:t>
            </a:r>
            <a:endParaRPr lang="zh-TW" altLang="en-US" sz="1200" b="1" dirty="0"/>
          </a:p>
        </p:txBody>
      </p:sp>
      <p:grpSp>
        <p:nvGrpSpPr>
          <p:cNvPr id="44" name="群組 43"/>
          <p:cNvGrpSpPr/>
          <p:nvPr/>
        </p:nvGrpSpPr>
        <p:grpSpPr>
          <a:xfrm>
            <a:off x="188787" y="631470"/>
            <a:ext cx="4438984" cy="2541197"/>
            <a:chOff x="738302" y="845956"/>
            <a:chExt cx="8303051" cy="4099660"/>
          </a:xfrm>
        </p:grpSpPr>
        <p:sp>
          <p:nvSpPr>
            <p:cNvPr id="6" name="矩形 5"/>
            <p:cNvSpPr/>
            <p:nvPr/>
          </p:nvSpPr>
          <p:spPr>
            <a:xfrm>
              <a:off x="827584" y="84595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OfflineTestSinglePad</a:t>
              </a:r>
              <a:endParaRPr lang="zh-TW" altLang="en-US" dirty="0">
                <a:solidFill>
                  <a:srgbClr val="FF0000"/>
                </a:solidFill>
              </a:endParaRPr>
            </a:p>
          </p:txBody>
        </p:sp>
        <p:sp>
          <p:nvSpPr>
            <p:cNvPr id="7" name="矩形 6"/>
            <p:cNvSpPr/>
            <p:nvPr/>
          </p:nvSpPr>
          <p:spPr>
            <a:xfrm>
              <a:off x="827584" y="1995686"/>
              <a:ext cx="1224136"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solidFill>
                    <a:srgbClr val="FF0000"/>
                  </a:solidFill>
                </a:rPr>
                <a:t>Calculate</a:t>
              </a:r>
              <a:endParaRPr lang="zh-TW" altLang="en-US" sz="800" dirty="0">
                <a:solidFill>
                  <a:srgbClr val="FF0000"/>
                </a:solidFill>
              </a:endParaRPr>
            </a:p>
          </p:txBody>
        </p:sp>
        <p:sp>
          <p:nvSpPr>
            <p:cNvPr id="8" name="矩形 7"/>
            <p:cNvSpPr/>
            <p:nvPr/>
          </p:nvSpPr>
          <p:spPr>
            <a:xfrm>
              <a:off x="793037" y="3003798"/>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GetColorSegmentation</a:t>
              </a:r>
              <a:endParaRPr lang="zh-TW" altLang="en-US" sz="800" dirty="0">
                <a:solidFill>
                  <a:srgbClr val="FF0000"/>
                </a:solidFill>
              </a:endParaRPr>
            </a:p>
          </p:txBody>
        </p:sp>
        <p:sp>
          <p:nvSpPr>
            <p:cNvPr id="9" name="矩形 8"/>
            <p:cNvSpPr/>
            <p:nvPr/>
          </p:nvSpPr>
          <p:spPr>
            <a:xfrm>
              <a:off x="738302" y="4371950"/>
              <a:ext cx="1402699"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ColorInspect</a:t>
              </a:r>
              <a:endParaRPr lang="zh-TW" altLang="en-US" sz="800" dirty="0">
                <a:solidFill>
                  <a:srgbClr val="FF0000"/>
                </a:solidFill>
              </a:endParaRPr>
            </a:p>
          </p:txBody>
        </p:sp>
        <p:sp>
          <p:nvSpPr>
            <p:cNvPr id="10" name="矩形 9"/>
            <p:cNvSpPr/>
            <p:nvPr/>
          </p:nvSpPr>
          <p:spPr>
            <a:xfrm>
              <a:off x="3926842" y="4371950"/>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ColorEngine.Run</a:t>
              </a:r>
              <a:endParaRPr lang="zh-TW" altLang="en-US" sz="800" dirty="0">
                <a:solidFill>
                  <a:srgbClr val="FF0000"/>
                </a:solidFill>
              </a:endParaRPr>
            </a:p>
          </p:txBody>
        </p:sp>
        <p:sp>
          <p:nvSpPr>
            <p:cNvPr id="11" name="矩形 10"/>
            <p:cNvSpPr/>
            <p:nvPr/>
          </p:nvSpPr>
          <p:spPr>
            <a:xfrm>
              <a:off x="3926842" y="2689425"/>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SetBlobHoleFlag</a:t>
              </a:r>
              <a:endParaRPr lang="zh-TW" altLang="en-US" sz="800" dirty="0">
                <a:solidFill>
                  <a:srgbClr val="FF0000"/>
                </a:solidFill>
              </a:endParaRPr>
            </a:p>
          </p:txBody>
        </p:sp>
        <p:sp>
          <p:nvSpPr>
            <p:cNvPr id="12" name="矩形 11"/>
            <p:cNvSpPr/>
            <p:nvPr/>
          </p:nvSpPr>
          <p:spPr>
            <a:xfrm>
              <a:off x="3945508" y="845956"/>
              <a:ext cx="1293230" cy="573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smtClean="0">
                  <a:solidFill>
                    <a:srgbClr val="FF0000"/>
                  </a:solidFill>
                </a:rPr>
                <a:t>SetBlobHoleFlag</a:t>
              </a:r>
              <a:endParaRPr lang="zh-TW" altLang="en-US" sz="800" dirty="0">
                <a:solidFill>
                  <a:srgbClr val="FF0000"/>
                </a:solidFill>
              </a:endParaRPr>
            </a:p>
          </p:txBody>
        </p:sp>
        <p:cxnSp>
          <p:nvCxnSpPr>
            <p:cNvPr id="14" name="直線單箭頭接點 13"/>
            <p:cNvCxnSpPr>
              <a:stCxn id="6" idx="2"/>
              <a:endCxn id="7" idx="0"/>
            </p:cNvCxnSpPr>
            <p:nvPr/>
          </p:nvCxnSpPr>
          <p:spPr>
            <a:xfrm>
              <a:off x="1439652" y="1419622"/>
              <a:ext cx="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7" idx="2"/>
              <a:endCxn id="8" idx="0"/>
            </p:cNvCxnSpPr>
            <p:nvPr/>
          </p:nvCxnSpPr>
          <p:spPr>
            <a:xfrm>
              <a:off x="1439652" y="2569352"/>
              <a:ext cx="0" cy="434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2"/>
              <a:endCxn id="9" idx="0"/>
            </p:cNvCxnSpPr>
            <p:nvPr/>
          </p:nvCxnSpPr>
          <p:spPr>
            <a:xfrm>
              <a:off x="1439652" y="3577464"/>
              <a:ext cx="0" cy="7944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 idx="3"/>
              <a:endCxn id="10" idx="1"/>
            </p:cNvCxnSpPr>
            <p:nvPr/>
          </p:nvCxnSpPr>
          <p:spPr>
            <a:xfrm>
              <a:off x="2141001" y="4658783"/>
              <a:ext cx="178584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0" idx="0"/>
              <a:endCxn id="11" idx="2"/>
            </p:cNvCxnSpPr>
            <p:nvPr/>
          </p:nvCxnSpPr>
          <p:spPr>
            <a:xfrm flipV="1">
              <a:off x="4573457" y="3263091"/>
              <a:ext cx="0" cy="1108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1" idx="0"/>
              <a:endCxn id="12" idx="2"/>
            </p:cNvCxnSpPr>
            <p:nvPr/>
          </p:nvCxnSpPr>
          <p:spPr>
            <a:xfrm flipV="1">
              <a:off x="4573457" y="1419622"/>
              <a:ext cx="18666" cy="12698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35" idx="0"/>
            </p:cNvCxnSpPr>
            <p:nvPr/>
          </p:nvCxnSpPr>
          <p:spPr>
            <a:xfrm flipH="1" flipV="1">
              <a:off x="1529092" y="1707654"/>
              <a:ext cx="1586090" cy="807985"/>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2411759" y="2515639"/>
              <a:ext cx="1406846" cy="347571"/>
            </a:xfrm>
            <a:prstGeom prst="rect">
              <a:avLst/>
            </a:prstGeom>
            <a:noFill/>
          </p:spPr>
          <p:txBody>
            <a:bodyPr wrap="none" rtlCol="0">
              <a:spAutoFit/>
            </a:bodyPr>
            <a:lstStyle/>
            <a:p>
              <a:r>
                <a:rPr lang="en-US" altLang="zh-TW" sz="800" dirty="0" err="1" smtClean="0"/>
                <a:t>AIInference</a:t>
              </a:r>
              <a:r>
                <a:rPr lang="en-US" altLang="zh-TW" sz="800" dirty="0" smtClean="0"/>
                <a:t>( )</a:t>
              </a:r>
              <a:endParaRPr lang="zh-TW" altLang="en-US" sz="800" dirty="0"/>
            </a:p>
          </p:txBody>
        </p:sp>
        <p:cxnSp>
          <p:nvCxnSpPr>
            <p:cNvPr id="36" name="直線單箭頭接點 35"/>
            <p:cNvCxnSpPr/>
            <p:nvPr/>
          </p:nvCxnSpPr>
          <p:spPr>
            <a:xfrm flipH="1" flipV="1">
              <a:off x="4582344" y="2164443"/>
              <a:ext cx="972108" cy="23615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5607594" y="2261575"/>
              <a:ext cx="3433759" cy="347571"/>
            </a:xfrm>
            <a:prstGeom prst="rect">
              <a:avLst/>
            </a:prstGeom>
            <a:noFill/>
          </p:spPr>
          <p:txBody>
            <a:bodyPr wrap="none" rtlCol="0">
              <a:spAutoFit/>
            </a:bodyPr>
            <a:lstStyle/>
            <a:p>
              <a:r>
                <a:rPr lang="en-US" altLang="zh-TW" sz="800" dirty="0" err="1" smtClean="0"/>
                <a:t>pBlobImage</a:t>
              </a:r>
              <a:r>
                <a:rPr lang="en-US" altLang="zh-TW" sz="800" dirty="0" smtClean="0"/>
                <a:t> </a:t>
              </a:r>
              <a:r>
                <a:rPr lang="en-US" altLang="zh-TW" sz="800" dirty="0"/>
                <a:t>= </a:t>
              </a:r>
              <a:r>
                <a:rPr lang="en-US" altLang="zh-TW" sz="800" dirty="0" err="1" smtClean="0"/>
                <a:t>curBox.TRTIference_Blob</a:t>
              </a:r>
              <a:endParaRPr lang="zh-TW" altLang="en-US" sz="800" dirty="0"/>
            </a:p>
          </p:txBody>
        </p:sp>
      </p:grpSp>
      <p:cxnSp>
        <p:nvCxnSpPr>
          <p:cNvPr id="45" name="直線單箭頭接點 44"/>
          <p:cNvCxnSpPr/>
          <p:nvPr/>
        </p:nvCxnSpPr>
        <p:spPr>
          <a:xfrm flipH="1" flipV="1">
            <a:off x="2606166" y="797075"/>
            <a:ext cx="741698" cy="189985"/>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3347864" y="879338"/>
            <a:ext cx="2232248" cy="215444"/>
          </a:xfrm>
          <a:prstGeom prst="rect">
            <a:avLst/>
          </a:prstGeom>
          <a:noFill/>
        </p:spPr>
        <p:txBody>
          <a:bodyPr wrap="square" rtlCol="0">
            <a:spAutoFit/>
          </a:bodyPr>
          <a:lstStyle/>
          <a:p>
            <a:r>
              <a:rPr lang="en-US" altLang="zh-TW" sz="800" dirty="0" smtClean="0"/>
              <a:t>Get </a:t>
            </a:r>
            <a:r>
              <a:rPr lang="en-US" altLang="zh-TW" sz="800" dirty="0" err="1" smtClean="0"/>
              <a:t>labelmp</a:t>
            </a:r>
            <a:r>
              <a:rPr lang="en-US" altLang="zh-TW" sz="800" dirty="0" smtClean="0"/>
              <a:t> by </a:t>
            </a:r>
            <a:r>
              <a:rPr lang="en-US" altLang="zh-TW" sz="800" dirty="0" err="1" smtClean="0"/>
              <a:t>pBlobImage</a:t>
            </a:r>
            <a:endParaRPr lang="zh-TW" altLang="en-US" sz="800" dirty="0"/>
          </a:p>
        </p:txBody>
      </p:sp>
      <p:sp>
        <p:nvSpPr>
          <p:cNvPr id="49" name="文字方塊 48"/>
          <p:cNvSpPr txBox="1"/>
          <p:nvPr/>
        </p:nvSpPr>
        <p:spPr>
          <a:xfrm>
            <a:off x="5076056" y="1878358"/>
            <a:ext cx="3238066" cy="1877437"/>
          </a:xfrm>
          <a:prstGeom prst="rect">
            <a:avLst/>
          </a:prstGeom>
          <a:noFill/>
        </p:spPr>
        <p:txBody>
          <a:bodyPr wrap="none" rtlCol="0">
            <a:spAutoFit/>
          </a:bodyPr>
          <a:lstStyle/>
          <a:p>
            <a:r>
              <a:rPr lang="en-US" altLang="zh-TW" sz="1600" dirty="0" err="1" smtClean="0"/>
              <a:t>OfflineTestSinglePad</a:t>
            </a:r>
            <a:r>
              <a:rPr lang="en-US" altLang="zh-TW" sz="1600" dirty="0" smtClean="0"/>
              <a:t>  </a:t>
            </a:r>
            <a:r>
              <a:rPr lang="en-US" altLang="zh-TW" sz="1600" dirty="0" err="1" smtClean="0"/>
              <a:t>AIInference</a:t>
            </a:r>
            <a:r>
              <a:rPr lang="en-US" altLang="zh-TW" sz="1600" dirty="0" smtClean="0"/>
              <a:t>():</a:t>
            </a:r>
          </a:p>
          <a:p>
            <a:endParaRPr lang="en-US" altLang="zh-TW" sz="1600" dirty="0"/>
          </a:p>
          <a:p>
            <a:r>
              <a:rPr lang="en-US" altLang="zh-TW" sz="1400" dirty="0" smtClean="0"/>
              <a:t>if(</a:t>
            </a:r>
            <a:r>
              <a:rPr lang="en-US" altLang="zh-TW" sz="1400" dirty="0" err="1" smtClean="0"/>
              <a:t>bUseAISegmentation</a:t>
            </a:r>
            <a:r>
              <a:rPr lang="en-US" altLang="zh-TW" sz="1400" dirty="0"/>
              <a:t>&amp;&amp; </a:t>
            </a:r>
            <a:r>
              <a:rPr lang="en-US" altLang="zh-TW" sz="1400" dirty="0" smtClean="0"/>
              <a:t>algorithm = AI)</a:t>
            </a:r>
          </a:p>
          <a:p>
            <a:r>
              <a:rPr lang="zh-TW" altLang="en-US" sz="1400" dirty="0"/>
              <a:t> </a:t>
            </a:r>
            <a:r>
              <a:rPr lang="zh-TW" altLang="en-US" sz="1400" dirty="0" smtClean="0"/>
              <a:t>   </a:t>
            </a:r>
            <a:r>
              <a:rPr lang="en-US" altLang="zh-TW" sz="1400" dirty="0" smtClean="0"/>
              <a:t>if(</a:t>
            </a:r>
            <a:r>
              <a:rPr lang="en-US" altLang="zh-TW" sz="1400" dirty="0" err="1" smtClean="0"/>
              <a:t>CheckModelLoaded</a:t>
            </a:r>
            <a:r>
              <a:rPr lang="en-US" altLang="zh-TW" sz="1400" dirty="0" smtClean="0"/>
              <a:t>( ) == false)</a:t>
            </a:r>
          </a:p>
          <a:p>
            <a:r>
              <a:rPr lang="en-US" altLang="zh-TW" sz="1400" dirty="0"/>
              <a:t> </a:t>
            </a:r>
            <a:r>
              <a:rPr lang="en-US" altLang="zh-TW" sz="1400" dirty="0" smtClean="0"/>
              <a:t>       if(</a:t>
            </a:r>
            <a:r>
              <a:rPr lang="en-US" altLang="zh-TW" sz="1400" dirty="0" err="1" smtClean="0"/>
              <a:t>LoadModel</a:t>
            </a:r>
            <a:r>
              <a:rPr lang="en-US" altLang="zh-TW" sz="1400" dirty="0" smtClean="0"/>
              <a:t>( </a:t>
            </a:r>
            <a:r>
              <a:rPr lang="en-US" altLang="zh-TW" sz="1400" dirty="0" err="1" smtClean="0"/>
              <a:t>ByTensorRT</a:t>
            </a:r>
            <a:r>
              <a:rPr lang="en-US" altLang="zh-TW" sz="1400" dirty="0" smtClean="0"/>
              <a:t> ) == false)</a:t>
            </a:r>
          </a:p>
          <a:p>
            <a:r>
              <a:rPr lang="en-US" altLang="zh-TW" sz="1400" dirty="0"/>
              <a:t> </a:t>
            </a:r>
            <a:r>
              <a:rPr lang="en-US" altLang="zh-TW" sz="1400" dirty="0" smtClean="0"/>
              <a:t>           return;</a:t>
            </a:r>
          </a:p>
          <a:p>
            <a:r>
              <a:rPr lang="en-US" altLang="zh-TW" sz="1400" dirty="0"/>
              <a:t> </a:t>
            </a:r>
            <a:r>
              <a:rPr lang="en-US" altLang="zh-TW" sz="1400" dirty="0" smtClean="0"/>
              <a:t>       else</a:t>
            </a:r>
          </a:p>
          <a:p>
            <a:r>
              <a:rPr lang="en-US" altLang="zh-TW" sz="1400" dirty="0"/>
              <a:t> </a:t>
            </a:r>
            <a:r>
              <a:rPr lang="en-US" altLang="zh-TW" sz="1400" dirty="0" smtClean="0"/>
              <a:t>           </a:t>
            </a:r>
            <a:r>
              <a:rPr lang="en-US" altLang="zh-TW" sz="1400" dirty="0" err="1" smtClean="0"/>
              <a:t>boxInspect.AIInference</a:t>
            </a:r>
            <a:r>
              <a:rPr lang="en-US" altLang="zh-TW" sz="1400" dirty="0" smtClean="0"/>
              <a:t>(0);</a:t>
            </a:r>
          </a:p>
        </p:txBody>
      </p:sp>
    </p:spTree>
    <p:extLst>
      <p:ext uri="{BB962C8B-B14F-4D97-AF65-F5344CB8AC3E}">
        <p14:creationId xmlns:p14="http://schemas.microsoft.com/office/powerpoint/2010/main" val="691741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49</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 </a:t>
            </a:r>
            <a:r>
              <a:rPr lang="en-US" altLang="zh-TW" sz="2000" b="1" dirty="0" smtClean="0"/>
              <a:t>( </a:t>
            </a:r>
            <a:r>
              <a:rPr lang="zh-TW" altLang="en-US" sz="2000" b="1" dirty="0" smtClean="0"/>
              <a:t>一</a:t>
            </a:r>
            <a:r>
              <a:rPr lang="en-US" altLang="zh-TW" sz="2000" b="1" dirty="0" smtClean="0"/>
              <a:t> )</a:t>
            </a:r>
            <a:endParaRPr lang="zh-TW" altLang="en-US" sz="1200" b="1" dirty="0"/>
          </a:p>
        </p:txBody>
      </p:sp>
      <p:pic>
        <p:nvPicPr>
          <p:cNvPr id="6146" name="Picture 2" descr="D:\kevin_lin\AOI AI Engine\OfflineTestSinglePad.draw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771550"/>
            <a:ext cx="3684995" cy="412934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線單箭頭接點 26"/>
          <p:cNvCxnSpPr/>
          <p:nvPr/>
        </p:nvCxnSpPr>
        <p:spPr>
          <a:xfrm flipH="1">
            <a:off x="1979712" y="1059582"/>
            <a:ext cx="648072" cy="0"/>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251520" y="936471"/>
            <a:ext cx="1728192" cy="246221"/>
          </a:xfrm>
          <a:prstGeom prst="rect">
            <a:avLst/>
          </a:prstGeom>
          <a:noFill/>
        </p:spPr>
        <p:txBody>
          <a:bodyPr wrap="square" rtlCol="0">
            <a:spAutoFit/>
          </a:bodyPr>
          <a:lstStyle/>
          <a:p>
            <a:r>
              <a:rPr lang="en-US" altLang="zh-TW" sz="1000" dirty="0" err="1" smtClean="0"/>
              <a:t>WhiteLine</a:t>
            </a:r>
            <a:r>
              <a:rPr lang="zh-TW" altLang="en-US" sz="1000" dirty="0" smtClean="0"/>
              <a:t> </a:t>
            </a:r>
            <a:r>
              <a:rPr lang="en-US" altLang="zh-TW" sz="1000" dirty="0" smtClean="0"/>
              <a:t>TH, </a:t>
            </a:r>
            <a:r>
              <a:rPr lang="en-US" altLang="zh-TW" sz="1000" dirty="0" err="1" smtClean="0"/>
              <a:t>RefPad</a:t>
            </a:r>
            <a:r>
              <a:rPr lang="en-US" altLang="zh-TW" sz="1000" dirty="0" smtClean="0"/>
              <a:t>, OC</a:t>
            </a:r>
            <a:endParaRPr lang="zh-TW" altLang="en-US" sz="1000" dirty="0"/>
          </a:p>
        </p:txBody>
      </p:sp>
      <p:cxnSp>
        <p:nvCxnSpPr>
          <p:cNvPr id="30" name="直線單箭頭接點 29"/>
          <p:cNvCxnSpPr/>
          <p:nvPr/>
        </p:nvCxnSpPr>
        <p:spPr>
          <a:xfrm flipH="1">
            <a:off x="1979712" y="1635646"/>
            <a:ext cx="648072" cy="0"/>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0" y="1512535"/>
            <a:ext cx="2051720" cy="246221"/>
          </a:xfrm>
          <a:prstGeom prst="rect">
            <a:avLst/>
          </a:prstGeom>
          <a:noFill/>
        </p:spPr>
        <p:txBody>
          <a:bodyPr wrap="square" rtlCol="0">
            <a:spAutoFit/>
          </a:bodyPr>
          <a:lstStyle/>
          <a:p>
            <a:r>
              <a:rPr lang="en-US" altLang="zh-TW" sz="1000" dirty="0" smtClean="0"/>
              <a:t>Set Result </a:t>
            </a:r>
            <a:r>
              <a:rPr lang="en-US" altLang="zh-TW" sz="1000" dirty="0"/>
              <a:t>in </a:t>
            </a:r>
            <a:r>
              <a:rPr lang="en-US" altLang="zh-TW" sz="1000" dirty="0" err="1" smtClean="0"/>
              <a:t>box.TRTIference_Blob</a:t>
            </a:r>
            <a:endParaRPr lang="zh-TW" altLang="en-US" sz="1000" dirty="0"/>
          </a:p>
        </p:txBody>
      </p:sp>
      <p:cxnSp>
        <p:nvCxnSpPr>
          <p:cNvPr id="33" name="直線單箭頭接點 32"/>
          <p:cNvCxnSpPr/>
          <p:nvPr/>
        </p:nvCxnSpPr>
        <p:spPr>
          <a:xfrm>
            <a:off x="6393528" y="4731990"/>
            <a:ext cx="491469" cy="0"/>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6948264" y="4531935"/>
            <a:ext cx="1512168" cy="400110"/>
          </a:xfrm>
          <a:prstGeom prst="rect">
            <a:avLst/>
          </a:prstGeom>
          <a:noFill/>
        </p:spPr>
        <p:txBody>
          <a:bodyPr wrap="square" rtlCol="0">
            <a:spAutoFit/>
          </a:bodyPr>
          <a:lstStyle/>
          <a:p>
            <a:r>
              <a:rPr lang="en-US" altLang="zh-TW" sz="1000" dirty="0" smtClean="0"/>
              <a:t>Get  </a:t>
            </a:r>
            <a:r>
              <a:rPr lang="en-US" altLang="zh-TW" sz="1000" dirty="0" err="1" smtClean="0"/>
              <a:t>BlobImage</a:t>
            </a:r>
            <a:r>
              <a:rPr lang="en-US" altLang="zh-TW" sz="1000" dirty="0" smtClean="0"/>
              <a:t>  from </a:t>
            </a:r>
            <a:r>
              <a:rPr lang="en-US" altLang="zh-TW" sz="1000" dirty="0" err="1" smtClean="0"/>
              <a:t>box.TRTIference_Blob</a:t>
            </a:r>
            <a:endParaRPr lang="zh-TW" altLang="en-US" sz="1000" dirty="0"/>
          </a:p>
        </p:txBody>
      </p:sp>
      <p:cxnSp>
        <p:nvCxnSpPr>
          <p:cNvPr id="38" name="直線單箭頭接點 37"/>
          <p:cNvCxnSpPr/>
          <p:nvPr/>
        </p:nvCxnSpPr>
        <p:spPr>
          <a:xfrm>
            <a:off x="6393528" y="4083918"/>
            <a:ext cx="491469" cy="0"/>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6948264" y="3883863"/>
            <a:ext cx="1512168" cy="400110"/>
          </a:xfrm>
          <a:prstGeom prst="rect">
            <a:avLst/>
          </a:prstGeom>
          <a:noFill/>
        </p:spPr>
        <p:txBody>
          <a:bodyPr wrap="square" rtlCol="0">
            <a:spAutoFit/>
          </a:bodyPr>
          <a:lstStyle/>
          <a:p>
            <a:r>
              <a:rPr lang="en-US" altLang="zh-TW" sz="1000" dirty="0" smtClean="0"/>
              <a:t>Calculate </a:t>
            </a:r>
            <a:r>
              <a:rPr lang="en-US" altLang="zh-TW" sz="1000" dirty="0"/>
              <a:t>H</a:t>
            </a:r>
            <a:r>
              <a:rPr lang="en-US" altLang="zh-TW" sz="1000" dirty="0" smtClean="0"/>
              <a:t>eight  from </a:t>
            </a:r>
            <a:r>
              <a:rPr lang="en-US" altLang="zh-TW" sz="1000" dirty="0" err="1" smtClean="0"/>
              <a:t>BlobImage</a:t>
            </a:r>
            <a:r>
              <a:rPr lang="en-US" altLang="zh-TW" sz="1000" dirty="0" smtClean="0"/>
              <a:t> ( </a:t>
            </a:r>
            <a:r>
              <a:rPr lang="en-US" altLang="zh-TW" sz="1000" dirty="0" err="1" smtClean="0"/>
              <a:t>LabelMap</a:t>
            </a:r>
            <a:r>
              <a:rPr lang="en-US" altLang="zh-TW" sz="1000" dirty="0" smtClean="0"/>
              <a:t> )</a:t>
            </a:r>
            <a:endParaRPr lang="zh-TW" altLang="en-US" sz="1000" dirty="0"/>
          </a:p>
        </p:txBody>
      </p:sp>
      <p:sp>
        <p:nvSpPr>
          <p:cNvPr id="40" name="文字方塊 39"/>
          <p:cNvSpPr txBox="1"/>
          <p:nvPr/>
        </p:nvSpPr>
        <p:spPr>
          <a:xfrm>
            <a:off x="2411760" y="485480"/>
            <a:ext cx="1728192" cy="246221"/>
          </a:xfrm>
          <a:prstGeom prst="rect">
            <a:avLst/>
          </a:prstGeom>
          <a:noFill/>
        </p:spPr>
        <p:txBody>
          <a:bodyPr wrap="square" rtlCol="0">
            <a:spAutoFit/>
          </a:bodyPr>
          <a:lstStyle/>
          <a:p>
            <a:r>
              <a:rPr lang="en-US" altLang="zh-TW" sz="1000" b="1" dirty="0" err="1" smtClean="0"/>
              <a:t>OfflineTestSinglePad</a:t>
            </a:r>
            <a:r>
              <a:rPr lang="en-US" altLang="zh-TW" sz="1000" b="1" dirty="0" smtClean="0"/>
              <a:t> ( box )</a:t>
            </a:r>
            <a:endParaRPr lang="zh-TW" altLang="en-US" sz="1000" b="1" dirty="0"/>
          </a:p>
        </p:txBody>
      </p:sp>
      <p:sp>
        <p:nvSpPr>
          <p:cNvPr id="41" name="文字方塊 40"/>
          <p:cNvSpPr txBox="1"/>
          <p:nvPr/>
        </p:nvSpPr>
        <p:spPr>
          <a:xfrm>
            <a:off x="4788024" y="485480"/>
            <a:ext cx="1224136" cy="246221"/>
          </a:xfrm>
          <a:prstGeom prst="rect">
            <a:avLst/>
          </a:prstGeom>
          <a:noFill/>
        </p:spPr>
        <p:txBody>
          <a:bodyPr wrap="square" rtlCol="0">
            <a:spAutoFit/>
          </a:bodyPr>
          <a:lstStyle/>
          <a:p>
            <a:r>
              <a:rPr lang="en-US" altLang="zh-TW" sz="1000" b="1" dirty="0" smtClean="0"/>
              <a:t>Calculate ( 0, </a:t>
            </a:r>
            <a:r>
              <a:rPr lang="en-US" altLang="zh-TW" sz="1000" b="1" dirty="0" err="1" smtClean="0"/>
              <a:t>eBBA</a:t>
            </a:r>
            <a:r>
              <a:rPr lang="en-US" altLang="zh-TW" sz="1000" b="1" dirty="0" smtClean="0"/>
              <a:t> )</a:t>
            </a:r>
            <a:endParaRPr lang="zh-TW" altLang="en-US" sz="1000" b="1" dirty="0"/>
          </a:p>
        </p:txBody>
      </p:sp>
    </p:spTree>
    <p:extLst>
      <p:ext uri="{BB962C8B-B14F-4D97-AF65-F5344CB8AC3E}">
        <p14:creationId xmlns:p14="http://schemas.microsoft.com/office/powerpoint/2010/main" val="4139271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推論建置步驟 </a:t>
            </a:r>
            <a:r>
              <a:rPr lang="en-US" altLang="zh-TW" sz="2000" b="1" dirty="0" smtClean="0"/>
              <a:t>(</a:t>
            </a:r>
            <a:r>
              <a:rPr lang="zh-TW" altLang="en-US" sz="2000" b="1" dirty="0" smtClean="0"/>
              <a:t> 二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5</a:t>
            </a:fld>
            <a:endParaRPr lang="zh-TW" altLang="en-US" dirty="0"/>
          </a:p>
        </p:txBody>
      </p:sp>
      <p:sp>
        <p:nvSpPr>
          <p:cNvPr id="8" name="文字方塊 7"/>
          <p:cNvSpPr txBox="1"/>
          <p:nvPr/>
        </p:nvSpPr>
        <p:spPr>
          <a:xfrm>
            <a:off x="323528" y="699541"/>
            <a:ext cx="7992888" cy="1323439"/>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執行時發生 </a:t>
            </a:r>
            <a:r>
              <a:rPr lang="en-US" altLang="zh-TW" sz="1600" b="1" dirty="0" err="1" smtClean="0"/>
              <a:t>LoadLibrary</a:t>
            </a:r>
            <a:r>
              <a:rPr lang="en-US" altLang="zh-TW" sz="1600" b="1" dirty="0" smtClean="0"/>
              <a:t>() </a:t>
            </a:r>
            <a:r>
              <a:rPr lang="zh-TW" altLang="en-US" sz="1600" b="1" dirty="0" smtClean="0"/>
              <a:t>載入失敗，初步判斷為載入 </a:t>
            </a:r>
            <a:r>
              <a:rPr lang="en-US" altLang="zh-TW" sz="1600" b="1" dirty="0" smtClean="0"/>
              <a:t>TRI_TensorRT8_Interface_DLLD.dll</a:t>
            </a:r>
            <a:r>
              <a:rPr lang="zh-TW" altLang="en-US" sz="1600" b="1" dirty="0" smtClean="0"/>
              <a:t> </a:t>
            </a:r>
            <a:r>
              <a:rPr lang="zh-TW" altLang="en-US" sz="1600" b="1" dirty="0"/>
              <a:t>時有相關 </a:t>
            </a:r>
            <a:r>
              <a:rPr lang="en-US" altLang="zh-TW" sz="1600" b="1" dirty="0"/>
              <a:t>.</a:t>
            </a:r>
            <a:r>
              <a:rPr lang="en-US" altLang="zh-TW" sz="1600" b="1" dirty="0" err="1"/>
              <a:t>dll</a:t>
            </a:r>
            <a:r>
              <a:rPr lang="en-US" altLang="zh-TW" sz="1600" b="1" dirty="0"/>
              <a:t> </a:t>
            </a:r>
            <a:r>
              <a:rPr lang="zh-TW" altLang="en-US" sz="1600" b="1" dirty="0"/>
              <a:t>找不到</a:t>
            </a:r>
            <a:r>
              <a:rPr lang="zh-TW" altLang="en-US" sz="1600" b="1" dirty="0" smtClean="0"/>
              <a:t>導致載入失敗 </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en-US" altLang="zh-TW" sz="1600" b="1" dirty="0" smtClean="0"/>
              <a:t>Debug </a:t>
            </a:r>
            <a:r>
              <a:rPr lang="zh-TW" altLang="en-US" sz="1600" b="1" dirty="0" smtClean="0"/>
              <a:t>和 </a:t>
            </a:r>
            <a:r>
              <a:rPr lang="en-US" altLang="zh-TW" sz="1600" b="1" dirty="0" smtClean="0"/>
              <a:t>Release </a:t>
            </a:r>
            <a:r>
              <a:rPr lang="zh-TW" altLang="en-US" sz="1600" b="1" dirty="0" smtClean="0"/>
              <a:t>皆會發生載入失敗問題</a:t>
            </a:r>
            <a:endParaRPr lang="en-US" altLang="zh-TW" sz="1600" b="1" dirty="0"/>
          </a:p>
          <a:p>
            <a:pPr marL="179388" indent="-179388">
              <a:buFont typeface="Wingdings" panose="05000000000000000000" pitchFamily="2" charset="2"/>
              <a:buChar char="l"/>
            </a:pPr>
            <a:endParaRPr lang="en-US" altLang="zh-TW" sz="1600" b="1"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496886"/>
            <a:ext cx="3895424" cy="155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11"/>
          <p:cNvSpPr txBox="1"/>
          <p:nvPr/>
        </p:nvSpPr>
        <p:spPr>
          <a:xfrm>
            <a:off x="1475656" y="4422626"/>
            <a:ext cx="6036845" cy="369332"/>
          </a:xfrm>
          <a:prstGeom prst="rect">
            <a:avLst/>
          </a:prstGeom>
          <a:noFill/>
        </p:spPr>
        <p:txBody>
          <a:bodyPr wrap="none" rtlCol="0">
            <a:spAutoFit/>
          </a:bodyPr>
          <a:lstStyle/>
          <a:p>
            <a:r>
              <a:rPr lang="en-US" altLang="zh-TW" dirty="0" err="1" smtClean="0"/>
              <a:t>LoadLibrary</a:t>
            </a:r>
            <a:r>
              <a:rPr lang="en-US" altLang="zh-TW" dirty="0" smtClean="0"/>
              <a:t> </a:t>
            </a:r>
            <a:r>
              <a:rPr lang="zh-TW" altLang="en-US" dirty="0" smtClean="0"/>
              <a:t>回傳 </a:t>
            </a:r>
            <a:r>
              <a:rPr lang="en-US" altLang="zh-TW" dirty="0" smtClean="0"/>
              <a:t>NULL</a:t>
            </a:r>
            <a:r>
              <a:rPr lang="zh-TW" altLang="en-US" dirty="0" smtClean="0"/>
              <a:t> ，判斷載入時有缺少相關</a:t>
            </a:r>
            <a:r>
              <a:rPr lang="en-US" altLang="zh-TW" dirty="0" smtClean="0"/>
              <a:t>. </a:t>
            </a:r>
            <a:r>
              <a:rPr lang="en-US" altLang="zh-TW" dirty="0" err="1" smtClean="0"/>
              <a:t>Dll</a:t>
            </a:r>
            <a:r>
              <a:rPr lang="en-US" altLang="zh-TW" dirty="0" smtClean="0"/>
              <a:t> </a:t>
            </a:r>
            <a:r>
              <a:rPr lang="zh-TW" altLang="en-US" dirty="0" smtClean="0"/>
              <a:t>需補充</a:t>
            </a:r>
            <a:endParaRPr lang="zh-TW" alt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740" y="1169994"/>
            <a:ext cx="1096980" cy="86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892" y="2801906"/>
            <a:ext cx="4932040" cy="125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031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50</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 </a:t>
            </a:r>
            <a:r>
              <a:rPr lang="en-US" altLang="zh-TW" sz="2000" b="1" dirty="0" smtClean="0"/>
              <a:t>( </a:t>
            </a:r>
            <a:r>
              <a:rPr lang="zh-TW" altLang="en-US" sz="2000" b="1" dirty="0" smtClean="0"/>
              <a:t>二</a:t>
            </a:r>
            <a:r>
              <a:rPr lang="en-US" altLang="zh-TW" sz="2000" b="1" dirty="0" smtClean="0"/>
              <a:t> )</a:t>
            </a:r>
            <a:endParaRPr lang="zh-TW" altLang="en-US" sz="1200" b="1" dirty="0"/>
          </a:p>
        </p:txBody>
      </p:sp>
      <p:cxnSp>
        <p:nvCxnSpPr>
          <p:cNvPr id="27" name="直線單箭頭接點 26"/>
          <p:cNvCxnSpPr/>
          <p:nvPr/>
        </p:nvCxnSpPr>
        <p:spPr>
          <a:xfrm flipH="1" flipV="1">
            <a:off x="1130760" y="825968"/>
            <a:ext cx="62252" cy="693652"/>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60964" y="195486"/>
            <a:ext cx="1728192" cy="553998"/>
          </a:xfrm>
          <a:prstGeom prst="rect">
            <a:avLst/>
          </a:prstGeom>
          <a:noFill/>
        </p:spPr>
        <p:txBody>
          <a:bodyPr wrap="square" rtlCol="0">
            <a:spAutoFit/>
          </a:bodyPr>
          <a:lstStyle/>
          <a:p>
            <a:r>
              <a:rPr lang="en-US" altLang="zh-TW" sz="1000" dirty="0" err="1" smtClean="0"/>
              <a:t>ThresholdMethod</a:t>
            </a:r>
            <a:r>
              <a:rPr lang="en-US" altLang="zh-TW" sz="1000" dirty="0" smtClean="0"/>
              <a:t> = 2D</a:t>
            </a:r>
            <a:r>
              <a:rPr lang="zh-TW" altLang="en-US" sz="1000" dirty="0" smtClean="0"/>
              <a:t> </a:t>
            </a:r>
            <a:r>
              <a:rPr lang="en-US" altLang="zh-TW" sz="1000" dirty="0" smtClean="0"/>
              <a:t>Color,</a:t>
            </a:r>
          </a:p>
          <a:p>
            <a:r>
              <a:rPr lang="en-US" altLang="zh-TW" sz="1000" dirty="0" smtClean="0"/>
              <a:t>Smart Color, AI Inference, </a:t>
            </a:r>
            <a:r>
              <a:rPr lang="en-US" altLang="zh-TW" sz="1000" dirty="0" err="1" smtClean="0"/>
              <a:t>bNeedBridge</a:t>
            </a:r>
            <a:r>
              <a:rPr lang="en-US" altLang="zh-TW" sz="1000" dirty="0" smtClean="0"/>
              <a:t>, !BBA</a:t>
            </a:r>
            <a:endParaRPr lang="zh-TW" altLang="en-US" sz="1000" dirty="0"/>
          </a:p>
        </p:txBody>
      </p:sp>
      <p:sp>
        <p:nvSpPr>
          <p:cNvPr id="40" name="文字方塊 39"/>
          <p:cNvSpPr txBox="1"/>
          <p:nvPr/>
        </p:nvSpPr>
        <p:spPr>
          <a:xfrm>
            <a:off x="1270408" y="1018059"/>
            <a:ext cx="1578788" cy="246221"/>
          </a:xfrm>
          <a:prstGeom prst="rect">
            <a:avLst/>
          </a:prstGeom>
          <a:noFill/>
        </p:spPr>
        <p:txBody>
          <a:bodyPr wrap="square" rtlCol="0">
            <a:spAutoFit/>
          </a:bodyPr>
          <a:lstStyle/>
          <a:p>
            <a:r>
              <a:rPr lang="en-US" altLang="zh-TW" sz="1000" b="1" dirty="0" err="1" smtClean="0"/>
              <a:t>GetColorSegmentation</a:t>
            </a:r>
            <a:r>
              <a:rPr lang="en-US" altLang="zh-TW" sz="1000" b="1" dirty="0" smtClean="0"/>
              <a:t> (  )</a:t>
            </a:r>
            <a:endParaRPr lang="zh-TW" altLang="en-US" sz="1000" b="1" dirty="0"/>
          </a:p>
        </p:txBody>
      </p:sp>
      <p:pic>
        <p:nvPicPr>
          <p:cNvPr id="7171" name="Picture 3" descr="D:\kevin_lin\AOI AI Engine\GetColorSegmentation.draw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56" y="1363804"/>
            <a:ext cx="6048672" cy="3459840"/>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p:cNvSpPr txBox="1"/>
          <p:nvPr/>
        </p:nvSpPr>
        <p:spPr>
          <a:xfrm>
            <a:off x="3790688" y="1006569"/>
            <a:ext cx="1146740" cy="246221"/>
          </a:xfrm>
          <a:prstGeom prst="rect">
            <a:avLst/>
          </a:prstGeom>
          <a:noFill/>
        </p:spPr>
        <p:txBody>
          <a:bodyPr wrap="square" rtlCol="0">
            <a:spAutoFit/>
          </a:bodyPr>
          <a:lstStyle/>
          <a:p>
            <a:r>
              <a:rPr lang="en-US" altLang="zh-TW" sz="1000" b="1" dirty="0" err="1" smtClean="0"/>
              <a:t>ColorInspect</a:t>
            </a:r>
            <a:r>
              <a:rPr lang="en-US" altLang="zh-TW" sz="1000" b="1" dirty="0" smtClean="0"/>
              <a:t> (  )</a:t>
            </a:r>
            <a:endParaRPr lang="zh-TW" altLang="en-US" sz="1000" b="1" dirty="0"/>
          </a:p>
        </p:txBody>
      </p:sp>
      <p:sp>
        <p:nvSpPr>
          <p:cNvPr id="23" name="文字方塊 22"/>
          <p:cNvSpPr txBox="1"/>
          <p:nvPr/>
        </p:nvSpPr>
        <p:spPr>
          <a:xfrm>
            <a:off x="6161564" y="934073"/>
            <a:ext cx="1146740" cy="246221"/>
          </a:xfrm>
          <a:prstGeom prst="rect">
            <a:avLst/>
          </a:prstGeom>
          <a:noFill/>
        </p:spPr>
        <p:txBody>
          <a:bodyPr wrap="square" rtlCol="0">
            <a:spAutoFit/>
          </a:bodyPr>
          <a:lstStyle/>
          <a:p>
            <a:r>
              <a:rPr lang="en-US" altLang="zh-TW" sz="1000" b="1" dirty="0" err="1" smtClean="0"/>
              <a:t>RunForAI</a:t>
            </a:r>
            <a:r>
              <a:rPr lang="en-US" altLang="zh-TW" sz="1000" b="1" dirty="0" smtClean="0"/>
              <a:t> (  )</a:t>
            </a:r>
            <a:endParaRPr lang="zh-TW" altLang="en-US" sz="1000" b="1" dirty="0"/>
          </a:p>
        </p:txBody>
      </p:sp>
      <p:cxnSp>
        <p:nvCxnSpPr>
          <p:cNvPr id="24" name="直線單箭頭接點 23"/>
          <p:cNvCxnSpPr/>
          <p:nvPr/>
        </p:nvCxnSpPr>
        <p:spPr>
          <a:xfrm flipH="1">
            <a:off x="2525288" y="4417530"/>
            <a:ext cx="488912" cy="98436"/>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414424" y="4302850"/>
            <a:ext cx="1074732" cy="400110"/>
          </a:xfrm>
          <a:prstGeom prst="rect">
            <a:avLst/>
          </a:prstGeom>
          <a:noFill/>
        </p:spPr>
        <p:txBody>
          <a:bodyPr wrap="square" rtlCol="0">
            <a:spAutoFit/>
          </a:bodyPr>
          <a:lstStyle/>
          <a:p>
            <a:r>
              <a:rPr lang="en-US" altLang="zh-TW" sz="1000" dirty="0" err="1" smtClean="0"/>
              <a:t>curBox</a:t>
            </a:r>
            <a:r>
              <a:rPr lang="en-US" altLang="zh-TW" sz="1000" dirty="0" smtClean="0"/>
              <a:t>, </a:t>
            </a:r>
            <a:r>
              <a:rPr lang="en-US" altLang="zh-TW" sz="1000" dirty="0" err="1" smtClean="0"/>
              <a:t>CadMask</a:t>
            </a:r>
            <a:r>
              <a:rPr lang="en-US" altLang="zh-TW" sz="1000" dirty="0" smtClean="0"/>
              <a:t>, </a:t>
            </a:r>
            <a:r>
              <a:rPr lang="en-US" altLang="zh-TW" sz="1000" dirty="0" err="1" smtClean="0"/>
              <a:t>Rect</a:t>
            </a:r>
            <a:r>
              <a:rPr lang="en-US" altLang="zh-TW" sz="1000" dirty="0" smtClean="0"/>
              <a:t>( </a:t>
            </a:r>
            <a:r>
              <a:rPr lang="en-US" altLang="zh-TW" sz="1000" dirty="0" err="1" smtClean="0"/>
              <a:t>cad,srh</a:t>
            </a:r>
            <a:r>
              <a:rPr lang="en-US" altLang="zh-TW" sz="1000" dirty="0" smtClean="0"/>
              <a:t> )</a:t>
            </a:r>
            <a:endParaRPr lang="zh-TW" altLang="en-US" sz="1000" dirty="0"/>
          </a:p>
        </p:txBody>
      </p:sp>
      <p:cxnSp>
        <p:nvCxnSpPr>
          <p:cNvPr id="28" name="直線單箭頭接點 27"/>
          <p:cNvCxnSpPr/>
          <p:nvPr/>
        </p:nvCxnSpPr>
        <p:spPr>
          <a:xfrm flipV="1">
            <a:off x="7072928" y="2395796"/>
            <a:ext cx="451400" cy="103947"/>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7524328" y="2195741"/>
            <a:ext cx="1074732" cy="400110"/>
          </a:xfrm>
          <a:prstGeom prst="rect">
            <a:avLst/>
          </a:prstGeom>
          <a:noFill/>
        </p:spPr>
        <p:txBody>
          <a:bodyPr wrap="square" rtlCol="0">
            <a:spAutoFit/>
          </a:bodyPr>
          <a:lstStyle/>
          <a:p>
            <a:r>
              <a:rPr lang="zh-TW" altLang="en-US" sz="1000" dirty="0" smtClean="0"/>
              <a:t>合併白線 </a:t>
            </a:r>
            <a:r>
              <a:rPr lang="en-US" altLang="zh-TW" sz="1000" dirty="0" smtClean="0"/>
              <a:t>Mask, </a:t>
            </a:r>
            <a:r>
              <a:rPr lang="en-US" altLang="zh-TW" sz="1000" dirty="0" err="1" smtClean="0"/>
              <a:t>holeMask</a:t>
            </a:r>
            <a:endParaRPr lang="zh-TW" altLang="en-US" sz="1000" dirty="0"/>
          </a:p>
        </p:txBody>
      </p:sp>
      <p:sp>
        <p:nvSpPr>
          <p:cNvPr id="35" name="文字方塊 34"/>
          <p:cNvSpPr txBox="1"/>
          <p:nvPr/>
        </p:nvSpPr>
        <p:spPr>
          <a:xfrm>
            <a:off x="7448400" y="3339739"/>
            <a:ext cx="1430308" cy="400110"/>
          </a:xfrm>
          <a:prstGeom prst="rect">
            <a:avLst/>
          </a:prstGeom>
          <a:noFill/>
        </p:spPr>
        <p:txBody>
          <a:bodyPr wrap="square" rtlCol="0">
            <a:spAutoFit/>
          </a:bodyPr>
          <a:lstStyle/>
          <a:p>
            <a:r>
              <a:rPr lang="en-US" altLang="zh-TW" sz="1000" dirty="0" smtClean="0"/>
              <a:t>Use </a:t>
            </a:r>
            <a:r>
              <a:rPr lang="en-US" altLang="zh-TW" sz="1000" dirty="0" err="1" smtClean="0"/>
              <a:t>BlobImage</a:t>
            </a:r>
            <a:r>
              <a:rPr lang="en-US" altLang="zh-TW" sz="1000" dirty="0" smtClean="0"/>
              <a:t> to get </a:t>
            </a:r>
            <a:r>
              <a:rPr lang="en-US" altLang="zh-TW" sz="1000" dirty="0" err="1" smtClean="0"/>
              <a:t>LabelMap</a:t>
            </a:r>
            <a:r>
              <a:rPr lang="en-US" altLang="zh-TW" sz="1000" dirty="0" smtClean="0"/>
              <a:t> &amp; area </a:t>
            </a:r>
            <a:endParaRPr lang="zh-TW" altLang="en-US" sz="1000" dirty="0"/>
          </a:p>
        </p:txBody>
      </p:sp>
      <p:cxnSp>
        <p:nvCxnSpPr>
          <p:cNvPr id="36" name="直線單箭頭接點 35"/>
          <p:cNvCxnSpPr/>
          <p:nvPr/>
        </p:nvCxnSpPr>
        <p:spPr>
          <a:xfrm flipV="1">
            <a:off x="6627816" y="2968597"/>
            <a:ext cx="451400" cy="103947"/>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7086892" y="2768542"/>
            <a:ext cx="1512168" cy="400110"/>
          </a:xfrm>
          <a:prstGeom prst="rect">
            <a:avLst/>
          </a:prstGeom>
          <a:noFill/>
        </p:spPr>
        <p:txBody>
          <a:bodyPr wrap="square" rtlCol="0">
            <a:spAutoFit/>
          </a:bodyPr>
          <a:lstStyle/>
          <a:p>
            <a:r>
              <a:rPr lang="en-US" altLang="zh-TW" sz="1000" dirty="0" smtClean="0"/>
              <a:t>set  </a:t>
            </a:r>
            <a:r>
              <a:rPr lang="en-US" altLang="zh-TW" sz="1000" dirty="0" err="1" smtClean="0"/>
              <a:t>BlobImage</a:t>
            </a:r>
            <a:r>
              <a:rPr lang="en-US" altLang="zh-TW" sz="1000" dirty="0" smtClean="0"/>
              <a:t>  from </a:t>
            </a:r>
            <a:r>
              <a:rPr lang="en-US" altLang="zh-TW" sz="1000" dirty="0" err="1" smtClean="0"/>
              <a:t>box.TRTIference_Blob</a:t>
            </a:r>
            <a:endParaRPr lang="zh-TW" altLang="en-US" sz="1000" dirty="0"/>
          </a:p>
        </p:txBody>
      </p:sp>
      <p:cxnSp>
        <p:nvCxnSpPr>
          <p:cNvPr id="42" name="直線單箭頭接點 41"/>
          <p:cNvCxnSpPr/>
          <p:nvPr/>
        </p:nvCxnSpPr>
        <p:spPr>
          <a:xfrm flipV="1">
            <a:off x="7072928" y="3539793"/>
            <a:ext cx="379392" cy="1"/>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086892" y="3830461"/>
            <a:ext cx="1430308" cy="246221"/>
          </a:xfrm>
          <a:prstGeom prst="rect">
            <a:avLst/>
          </a:prstGeom>
          <a:noFill/>
        </p:spPr>
        <p:txBody>
          <a:bodyPr wrap="square" rtlCol="0">
            <a:spAutoFit/>
          </a:bodyPr>
          <a:lstStyle/>
          <a:p>
            <a:r>
              <a:rPr lang="en-US" altLang="zh-TW" sz="1000" dirty="0" smtClean="0"/>
              <a:t>Pixel to </a:t>
            </a:r>
            <a:r>
              <a:rPr lang="en-US" altLang="zh-TW" sz="1000" dirty="0"/>
              <a:t>v</a:t>
            </a:r>
            <a:r>
              <a:rPr lang="en-US" altLang="zh-TW" sz="1000" dirty="0" smtClean="0"/>
              <a:t>alue </a:t>
            </a:r>
            <a:endParaRPr lang="zh-TW" altLang="en-US" sz="1000" dirty="0"/>
          </a:p>
        </p:txBody>
      </p:sp>
      <p:cxnSp>
        <p:nvCxnSpPr>
          <p:cNvPr id="44" name="直線單箭頭接點 43"/>
          <p:cNvCxnSpPr>
            <a:endCxn id="43" idx="1"/>
          </p:cNvCxnSpPr>
          <p:nvPr/>
        </p:nvCxnSpPr>
        <p:spPr>
          <a:xfrm>
            <a:off x="6638572" y="3953572"/>
            <a:ext cx="448320" cy="0"/>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74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51</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推論單框流程 </a:t>
            </a:r>
            <a:r>
              <a:rPr lang="en-US" altLang="zh-TW" sz="2000" b="1" dirty="0" smtClean="0"/>
              <a:t>( </a:t>
            </a:r>
            <a:r>
              <a:rPr lang="zh-TW" altLang="en-US" sz="2000" b="1" dirty="0" smtClean="0"/>
              <a:t>三</a:t>
            </a:r>
            <a:r>
              <a:rPr lang="en-US" altLang="zh-TW" sz="2000" b="1" dirty="0" smtClean="0"/>
              <a:t> )</a:t>
            </a:r>
            <a:endParaRPr lang="zh-TW" altLang="en-US" sz="1200" b="1" dirty="0"/>
          </a:p>
        </p:txBody>
      </p:sp>
      <p:pic>
        <p:nvPicPr>
          <p:cNvPr id="8194" name="Picture 2" descr="D:\kevin_lin\AOI AI Engine\SetBlobHoleFlags.draw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699542"/>
            <a:ext cx="5351835" cy="439472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p:cNvCxnSpPr/>
          <p:nvPr/>
        </p:nvCxnSpPr>
        <p:spPr>
          <a:xfrm flipV="1">
            <a:off x="6601638" y="1649728"/>
            <a:ext cx="750016" cy="144016"/>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7479674" y="1366722"/>
            <a:ext cx="1074732" cy="246221"/>
          </a:xfrm>
          <a:prstGeom prst="rect">
            <a:avLst/>
          </a:prstGeom>
          <a:noFill/>
        </p:spPr>
        <p:txBody>
          <a:bodyPr wrap="square" rtlCol="0">
            <a:spAutoFit/>
          </a:bodyPr>
          <a:lstStyle/>
          <a:p>
            <a:r>
              <a:rPr lang="en-US" altLang="zh-TW" sz="1000" dirty="0" smtClean="0"/>
              <a:t>2D</a:t>
            </a:r>
            <a:r>
              <a:rPr lang="zh-TW" altLang="en-US" sz="1000" dirty="0" smtClean="0"/>
              <a:t> </a:t>
            </a:r>
            <a:r>
              <a:rPr lang="en-US" altLang="zh-TW" sz="1000" dirty="0" smtClean="0"/>
              <a:t>Color Flow</a:t>
            </a:r>
            <a:endParaRPr lang="zh-TW" altLang="en-US" sz="1000" dirty="0"/>
          </a:p>
        </p:txBody>
      </p:sp>
      <p:cxnSp>
        <p:nvCxnSpPr>
          <p:cNvPr id="30" name="直線單箭頭接點 29"/>
          <p:cNvCxnSpPr/>
          <p:nvPr/>
        </p:nvCxnSpPr>
        <p:spPr>
          <a:xfrm flipH="1">
            <a:off x="4357254" y="2019328"/>
            <a:ext cx="82352" cy="480382"/>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3709182" y="2499710"/>
            <a:ext cx="1185438" cy="246221"/>
          </a:xfrm>
          <a:prstGeom prst="rect">
            <a:avLst/>
          </a:prstGeom>
          <a:noFill/>
        </p:spPr>
        <p:txBody>
          <a:bodyPr wrap="square" rtlCol="0">
            <a:spAutoFit/>
          </a:bodyPr>
          <a:lstStyle/>
          <a:p>
            <a:r>
              <a:rPr lang="en-US" altLang="zh-TW" sz="1000" dirty="0" smtClean="0"/>
              <a:t>AI Inference Flow</a:t>
            </a:r>
            <a:endParaRPr lang="zh-TW" altLang="en-US" sz="1000" dirty="0"/>
          </a:p>
        </p:txBody>
      </p:sp>
      <p:sp>
        <p:nvSpPr>
          <p:cNvPr id="33" name="文字方塊 32"/>
          <p:cNvSpPr txBox="1"/>
          <p:nvPr/>
        </p:nvSpPr>
        <p:spPr>
          <a:xfrm>
            <a:off x="2123728" y="449191"/>
            <a:ext cx="1944216" cy="246221"/>
          </a:xfrm>
          <a:prstGeom prst="rect">
            <a:avLst/>
          </a:prstGeom>
          <a:noFill/>
        </p:spPr>
        <p:txBody>
          <a:bodyPr wrap="square" rtlCol="0">
            <a:spAutoFit/>
          </a:bodyPr>
          <a:lstStyle/>
          <a:p>
            <a:r>
              <a:rPr lang="en-US" altLang="zh-TW" sz="1000" b="1" dirty="0" err="1" smtClean="0"/>
              <a:t>DllManager.setBlobHoleFlags</a:t>
            </a:r>
            <a:r>
              <a:rPr lang="en-US" altLang="zh-TW" sz="1000" b="1" dirty="0" smtClean="0"/>
              <a:t>(  )</a:t>
            </a:r>
            <a:endParaRPr lang="zh-TW" altLang="en-US" sz="1000" b="1" dirty="0"/>
          </a:p>
        </p:txBody>
      </p:sp>
      <p:sp>
        <p:nvSpPr>
          <p:cNvPr id="34" name="文字方塊 33"/>
          <p:cNvSpPr txBox="1"/>
          <p:nvPr/>
        </p:nvSpPr>
        <p:spPr>
          <a:xfrm>
            <a:off x="5508104" y="481660"/>
            <a:ext cx="1944216" cy="246221"/>
          </a:xfrm>
          <a:prstGeom prst="rect">
            <a:avLst/>
          </a:prstGeom>
          <a:noFill/>
        </p:spPr>
        <p:txBody>
          <a:bodyPr wrap="square" rtlCol="0">
            <a:spAutoFit/>
          </a:bodyPr>
          <a:lstStyle/>
          <a:p>
            <a:r>
              <a:rPr lang="en-US" altLang="zh-TW" sz="1000" b="1" dirty="0" err="1" smtClean="0"/>
              <a:t>IP.setBlobHoleFlags</a:t>
            </a:r>
            <a:r>
              <a:rPr lang="en-US" altLang="zh-TW" sz="1000" b="1" dirty="0" smtClean="0"/>
              <a:t>(  )</a:t>
            </a:r>
            <a:endParaRPr lang="zh-TW" altLang="en-US" sz="1000" b="1" dirty="0"/>
          </a:p>
        </p:txBody>
      </p:sp>
    </p:spTree>
    <p:extLst>
      <p:ext uri="{BB962C8B-B14F-4D97-AF65-F5344CB8AC3E}">
        <p14:creationId xmlns:p14="http://schemas.microsoft.com/office/powerpoint/2010/main" val="4168791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52</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推論單框結果顯示 </a:t>
            </a:r>
            <a:r>
              <a:rPr lang="en-US" altLang="zh-TW" sz="2000" b="1" dirty="0" smtClean="0"/>
              <a:t>(</a:t>
            </a:r>
            <a:r>
              <a:rPr lang="zh-TW" altLang="en-US" sz="2000" b="1" dirty="0" smtClean="0"/>
              <a:t> </a:t>
            </a:r>
            <a:r>
              <a:rPr lang="en-US" altLang="zh-TW" sz="2000" b="1" dirty="0" smtClean="0"/>
              <a:t>FOV</a:t>
            </a:r>
            <a:r>
              <a:rPr lang="zh-TW" altLang="en-US" sz="2000" b="1" dirty="0" smtClean="0"/>
              <a:t> 顯示 </a:t>
            </a:r>
            <a:r>
              <a:rPr lang="en-US" altLang="zh-TW" sz="2000" b="1" dirty="0" smtClean="0"/>
              <a:t>)</a:t>
            </a:r>
            <a:endParaRPr lang="zh-TW" altLang="en-US" sz="12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56" y="1563638"/>
            <a:ext cx="716522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136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53</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推論單框結果顯示 </a:t>
            </a:r>
            <a:r>
              <a:rPr lang="en-US" altLang="zh-TW" sz="2000" b="1" dirty="0" smtClean="0"/>
              <a:t>( UI</a:t>
            </a:r>
            <a:r>
              <a:rPr lang="zh-TW" altLang="en-US" sz="2000" b="1" dirty="0" smtClean="0"/>
              <a:t> 示意圖</a:t>
            </a:r>
            <a:r>
              <a:rPr lang="en-US" altLang="zh-TW" sz="2000" b="1" dirty="0" smtClean="0"/>
              <a:t> )</a:t>
            </a:r>
            <a:endParaRPr lang="zh-TW" altLang="en-US" sz="1200" b="1" dirty="0"/>
          </a:p>
        </p:txBody>
      </p:sp>
      <p:grpSp>
        <p:nvGrpSpPr>
          <p:cNvPr id="15" name="群組 14"/>
          <p:cNvGrpSpPr/>
          <p:nvPr/>
        </p:nvGrpSpPr>
        <p:grpSpPr>
          <a:xfrm>
            <a:off x="992372" y="1010102"/>
            <a:ext cx="6675972" cy="3912840"/>
            <a:chOff x="992372" y="1010102"/>
            <a:chExt cx="6675972" cy="3912840"/>
          </a:xfrm>
        </p:grpSpPr>
        <p:grpSp>
          <p:nvGrpSpPr>
            <p:cNvPr id="9" name="群組 8"/>
            <p:cNvGrpSpPr/>
            <p:nvPr/>
          </p:nvGrpSpPr>
          <p:grpSpPr>
            <a:xfrm>
              <a:off x="4716016" y="1010102"/>
              <a:ext cx="2952328" cy="2546598"/>
              <a:chOff x="3131840" y="1995686"/>
              <a:chExt cx="2952328" cy="2546598"/>
            </a:xfrm>
          </p:grpSpPr>
          <p:grpSp>
            <p:nvGrpSpPr>
              <p:cNvPr id="7" name="群組 6"/>
              <p:cNvGrpSpPr/>
              <p:nvPr/>
            </p:nvGrpSpPr>
            <p:grpSpPr>
              <a:xfrm>
                <a:off x="3131840" y="1995686"/>
                <a:ext cx="2952328" cy="2546598"/>
                <a:chOff x="2052638" y="1779662"/>
                <a:chExt cx="3463089" cy="2906638"/>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1779662"/>
                  <a:ext cx="3463089" cy="29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337" y="1815986"/>
                  <a:ext cx="1512168" cy="197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337" y="3986361"/>
                  <a:ext cx="1512168" cy="273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9" y="1995686"/>
                <a:ext cx="151216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372" y="1178526"/>
              <a:ext cx="3074841"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936589" y="2042622"/>
              <a:ext cx="720080" cy="1440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p:cNvCxnSpPr/>
            <p:nvPr/>
          </p:nvCxnSpPr>
          <p:spPr>
            <a:xfrm flipV="1">
              <a:off x="3687172" y="1970614"/>
              <a:ext cx="905601" cy="144016"/>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8533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54</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推論單框測試</a:t>
            </a:r>
            <a:endParaRPr lang="zh-TW" altLang="en-US" sz="12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59582"/>
            <a:ext cx="4536504" cy="336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02" y="3219822"/>
            <a:ext cx="1728192" cy="1655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915566"/>
            <a:ext cx="1728192" cy="175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直線單箭頭接點 20"/>
          <p:cNvCxnSpPr/>
          <p:nvPr/>
        </p:nvCxnSpPr>
        <p:spPr>
          <a:xfrm>
            <a:off x="4499992" y="3075806"/>
            <a:ext cx="1872208" cy="971758"/>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4499992" y="1995686"/>
            <a:ext cx="1877710" cy="1080120"/>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5292080" y="2118593"/>
            <a:ext cx="548548" cy="215444"/>
          </a:xfrm>
          <a:prstGeom prst="rect">
            <a:avLst/>
          </a:prstGeom>
          <a:noFill/>
        </p:spPr>
        <p:txBody>
          <a:bodyPr wrap="none" rtlCol="0">
            <a:spAutoFit/>
          </a:bodyPr>
          <a:lstStyle/>
          <a:p>
            <a:r>
              <a:rPr lang="en-US" altLang="zh-TW" sz="800" b="1" dirty="0" smtClean="0"/>
              <a:t>2D</a:t>
            </a:r>
            <a:r>
              <a:rPr lang="zh-TW" altLang="en-US" sz="800" b="1" dirty="0" smtClean="0"/>
              <a:t> </a:t>
            </a:r>
            <a:r>
              <a:rPr lang="en-US" altLang="zh-TW" sz="800" b="1" dirty="0" smtClean="0"/>
              <a:t>Color</a:t>
            </a:r>
            <a:endParaRPr lang="zh-TW" altLang="en-US" sz="800" b="1" dirty="0"/>
          </a:p>
        </p:txBody>
      </p:sp>
      <p:sp>
        <p:nvSpPr>
          <p:cNvPr id="28" name="文字方塊 27"/>
          <p:cNvSpPr txBox="1"/>
          <p:nvPr/>
        </p:nvSpPr>
        <p:spPr>
          <a:xfrm>
            <a:off x="5292080" y="3795886"/>
            <a:ext cx="721672" cy="215444"/>
          </a:xfrm>
          <a:prstGeom prst="rect">
            <a:avLst/>
          </a:prstGeom>
          <a:noFill/>
        </p:spPr>
        <p:txBody>
          <a:bodyPr wrap="none" rtlCol="0">
            <a:spAutoFit/>
          </a:bodyPr>
          <a:lstStyle/>
          <a:p>
            <a:r>
              <a:rPr lang="en-US" altLang="zh-TW" sz="800" b="1" dirty="0" smtClean="0"/>
              <a:t>AI</a:t>
            </a:r>
            <a:r>
              <a:rPr lang="zh-TW" altLang="en-US" sz="800" b="1" dirty="0" smtClean="0"/>
              <a:t> </a:t>
            </a:r>
            <a:r>
              <a:rPr lang="en-US" altLang="zh-TW" sz="800" b="1" dirty="0" smtClean="0"/>
              <a:t>Inference</a:t>
            </a:r>
            <a:endParaRPr lang="zh-TW" altLang="en-US" sz="800" b="1" dirty="0"/>
          </a:p>
        </p:txBody>
      </p:sp>
    </p:spTree>
    <p:extLst>
      <p:ext uri="{BB962C8B-B14F-4D97-AF65-F5344CB8AC3E}">
        <p14:creationId xmlns:p14="http://schemas.microsoft.com/office/powerpoint/2010/main" val="4837960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55</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推論整版檢測流程 </a:t>
            </a:r>
            <a:r>
              <a:rPr lang="en-US" altLang="zh-TW" sz="2000" b="1" dirty="0" smtClean="0"/>
              <a:t>( </a:t>
            </a:r>
            <a:r>
              <a:rPr lang="zh-TW" altLang="en-US" sz="2000" b="1" dirty="0" smtClean="0"/>
              <a:t>三</a:t>
            </a:r>
            <a:r>
              <a:rPr lang="en-US" altLang="zh-TW" sz="2000" b="1" dirty="0" smtClean="0"/>
              <a:t> )</a:t>
            </a:r>
            <a:endParaRPr lang="zh-TW" altLang="en-US" sz="1200" b="1" dirty="0"/>
          </a:p>
        </p:txBody>
      </p:sp>
      <p:sp>
        <p:nvSpPr>
          <p:cNvPr id="25" name="文字方塊 24"/>
          <p:cNvSpPr txBox="1"/>
          <p:nvPr/>
        </p:nvSpPr>
        <p:spPr>
          <a:xfrm>
            <a:off x="7736492" y="3386436"/>
            <a:ext cx="1074732" cy="246221"/>
          </a:xfrm>
          <a:prstGeom prst="rect">
            <a:avLst/>
          </a:prstGeom>
          <a:noFill/>
        </p:spPr>
        <p:txBody>
          <a:bodyPr wrap="square" rtlCol="0">
            <a:spAutoFit/>
          </a:bodyPr>
          <a:lstStyle/>
          <a:p>
            <a:r>
              <a:rPr lang="en-US" altLang="zh-TW" sz="1000" dirty="0" smtClean="0"/>
              <a:t>Calculate ( )</a:t>
            </a:r>
            <a:endParaRPr lang="zh-TW" altLang="en-US" sz="1000" dirty="0"/>
          </a:p>
        </p:txBody>
      </p:sp>
      <p:sp>
        <p:nvSpPr>
          <p:cNvPr id="32" name="文字方塊 31"/>
          <p:cNvSpPr txBox="1"/>
          <p:nvPr/>
        </p:nvSpPr>
        <p:spPr>
          <a:xfrm>
            <a:off x="107504" y="4274105"/>
            <a:ext cx="1185438" cy="246221"/>
          </a:xfrm>
          <a:prstGeom prst="rect">
            <a:avLst/>
          </a:prstGeom>
          <a:noFill/>
        </p:spPr>
        <p:txBody>
          <a:bodyPr wrap="square" rtlCol="0">
            <a:spAutoFit/>
          </a:bodyPr>
          <a:lstStyle/>
          <a:p>
            <a:r>
              <a:rPr lang="en-US" altLang="zh-TW" sz="1000" b="1" dirty="0" smtClean="0">
                <a:solidFill>
                  <a:srgbClr val="FF0000"/>
                </a:solidFill>
              </a:rPr>
              <a:t>AI Inference CT</a:t>
            </a:r>
            <a:endParaRPr lang="zh-TW" altLang="en-US" sz="1000" b="1" dirty="0">
              <a:solidFill>
                <a:srgbClr val="FF0000"/>
              </a:solidFill>
            </a:endParaRPr>
          </a:p>
        </p:txBody>
      </p:sp>
      <p:cxnSp>
        <p:nvCxnSpPr>
          <p:cNvPr id="18" name="直線單箭頭接點 17"/>
          <p:cNvCxnSpPr/>
          <p:nvPr/>
        </p:nvCxnSpPr>
        <p:spPr>
          <a:xfrm>
            <a:off x="6660232" y="3509546"/>
            <a:ext cx="1080120" cy="1"/>
          </a:xfrm>
          <a:prstGeom prst="straightConnector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9219" name="Picture 3" descr="D:\kevin_lin\AOI AI Engine\OfflineInspect_SAG.draw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32" y="771549"/>
            <a:ext cx="5295900" cy="429577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5220072" y="843558"/>
            <a:ext cx="1656184" cy="316835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1292942" y="3939902"/>
            <a:ext cx="3711106" cy="79208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7020272" y="1131590"/>
            <a:ext cx="1185438" cy="246221"/>
          </a:xfrm>
          <a:prstGeom prst="rect">
            <a:avLst/>
          </a:prstGeom>
          <a:noFill/>
        </p:spPr>
        <p:txBody>
          <a:bodyPr wrap="square" rtlCol="0">
            <a:spAutoFit/>
          </a:bodyPr>
          <a:lstStyle/>
          <a:p>
            <a:r>
              <a:rPr lang="en-US" altLang="zh-TW" sz="1000" b="1" dirty="0" smtClean="0">
                <a:solidFill>
                  <a:srgbClr val="FF0000"/>
                </a:solidFill>
              </a:rPr>
              <a:t>Calculate </a:t>
            </a:r>
            <a:r>
              <a:rPr lang="en-US" altLang="zh-TW" sz="1000" b="1" dirty="0">
                <a:solidFill>
                  <a:srgbClr val="FF0000"/>
                </a:solidFill>
              </a:rPr>
              <a:t>CT</a:t>
            </a:r>
            <a:endParaRPr lang="zh-TW" altLang="en-US" sz="1000" b="1" dirty="0">
              <a:solidFill>
                <a:srgbClr val="FF0000"/>
              </a:solidFill>
            </a:endParaRPr>
          </a:p>
        </p:txBody>
      </p:sp>
      <p:sp>
        <p:nvSpPr>
          <p:cNvPr id="28" name="文字方塊 27"/>
          <p:cNvSpPr txBox="1"/>
          <p:nvPr/>
        </p:nvSpPr>
        <p:spPr>
          <a:xfrm>
            <a:off x="3322204" y="525328"/>
            <a:ext cx="2520280" cy="246221"/>
          </a:xfrm>
          <a:prstGeom prst="rect">
            <a:avLst/>
          </a:prstGeom>
          <a:noFill/>
        </p:spPr>
        <p:txBody>
          <a:bodyPr wrap="square" rtlCol="0">
            <a:spAutoFit/>
          </a:bodyPr>
          <a:lstStyle/>
          <a:p>
            <a:r>
              <a:rPr lang="en-US" altLang="zh-TW" sz="1000" b="1" dirty="0" err="1" smtClean="0"/>
              <a:t>HotkeyManager</a:t>
            </a:r>
            <a:r>
              <a:rPr lang="en-US" altLang="zh-TW" sz="1000" b="1" dirty="0"/>
              <a:t>. </a:t>
            </a:r>
            <a:r>
              <a:rPr lang="en-US" altLang="zh-TW" sz="1000" b="1" dirty="0" err="1"/>
              <a:t>OfflineInspect_SAG</a:t>
            </a:r>
            <a:r>
              <a:rPr lang="en-US" altLang="zh-TW" sz="1000" b="1" dirty="0"/>
              <a:t>(  </a:t>
            </a:r>
            <a:r>
              <a:rPr lang="en-US" altLang="zh-TW" sz="1000" b="1" dirty="0" smtClean="0"/>
              <a:t>)</a:t>
            </a:r>
            <a:endParaRPr lang="zh-TW" altLang="en-US" sz="1000" b="1" dirty="0"/>
          </a:p>
        </p:txBody>
      </p:sp>
    </p:spTree>
    <p:extLst>
      <p:ext uri="{BB962C8B-B14F-4D97-AF65-F5344CB8AC3E}">
        <p14:creationId xmlns:p14="http://schemas.microsoft.com/office/powerpoint/2010/main" val="22061930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56</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a:t>
            </a:r>
            <a:r>
              <a:rPr lang="zh-TW" altLang="en-US" sz="2000" b="1" dirty="0"/>
              <a:t>整版檢測</a:t>
            </a:r>
            <a:r>
              <a:rPr lang="zh-TW" altLang="en-US" sz="2000" b="1" dirty="0" smtClean="0"/>
              <a:t>結果顯示</a:t>
            </a:r>
            <a:endParaRPr lang="zh-TW" altLang="en-US" sz="1200" b="1" dirty="0"/>
          </a:p>
        </p:txBody>
      </p:sp>
      <p:sp>
        <p:nvSpPr>
          <p:cNvPr id="6" name="文字方塊 5"/>
          <p:cNvSpPr txBox="1"/>
          <p:nvPr/>
        </p:nvSpPr>
        <p:spPr>
          <a:xfrm>
            <a:off x="227604" y="621347"/>
            <a:ext cx="8640960" cy="584775"/>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整版檢測結果 </a:t>
            </a:r>
            <a:r>
              <a:rPr lang="en-US" altLang="zh-TW" sz="1600" b="1" dirty="0" smtClean="0"/>
              <a:t>OK</a:t>
            </a:r>
            <a:r>
              <a:rPr lang="zh-TW" altLang="en-US" sz="1600" b="1" dirty="0" smtClean="0"/>
              <a:t> 無異常</a:t>
            </a:r>
            <a:endParaRPr lang="en-US" altLang="zh-TW" sz="1600" b="1" dirty="0" smtClean="0"/>
          </a:p>
          <a:p>
            <a:pPr marL="179388" indent="-179388">
              <a:buFont typeface="Wingdings" panose="05000000000000000000" pitchFamily="2" charset="2"/>
              <a:buChar char="l"/>
            </a:pPr>
            <a:r>
              <a:rPr lang="zh-TW" altLang="en-US" sz="1600" b="1" dirty="0" smtClean="0"/>
              <a:t>抽查數個檢測框的檢測結果與單框測試結果一致</a:t>
            </a:r>
            <a:endParaRPr lang="en-US" altLang="zh-TW" sz="1600" b="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35646"/>
            <a:ext cx="7298060" cy="321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1735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57</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a:t>
            </a:r>
            <a:r>
              <a:rPr lang="zh-TW" altLang="en-US" sz="2000" b="1" dirty="0"/>
              <a:t>整版檢測</a:t>
            </a:r>
            <a:r>
              <a:rPr lang="zh-TW" altLang="en-US" sz="2000" b="1" dirty="0" smtClean="0"/>
              <a:t>結果 </a:t>
            </a:r>
            <a:r>
              <a:rPr lang="en-US" altLang="zh-TW" sz="2000" b="1" dirty="0" smtClean="0"/>
              <a:t>CT</a:t>
            </a:r>
            <a:r>
              <a:rPr lang="zh-TW" altLang="en-US" sz="2000" b="1" dirty="0" smtClean="0"/>
              <a:t> 測試</a:t>
            </a:r>
            <a:endParaRPr lang="zh-TW" altLang="en-US" sz="1200" b="1" dirty="0"/>
          </a:p>
        </p:txBody>
      </p:sp>
      <p:sp>
        <p:nvSpPr>
          <p:cNvPr id="6" name="文字方塊 5"/>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總計 </a:t>
            </a:r>
            <a:r>
              <a:rPr lang="en-US" altLang="zh-TW" sz="1600" b="1" dirty="0"/>
              <a:t>2438 </a:t>
            </a:r>
            <a:r>
              <a:rPr lang="zh-TW" altLang="en-US" sz="1600" b="1" dirty="0"/>
              <a:t>個檢測</a:t>
            </a:r>
            <a:r>
              <a:rPr lang="zh-TW" altLang="en-US" sz="1600" b="1" dirty="0" smtClean="0"/>
              <a:t>框</a:t>
            </a:r>
            <a:endParaRPr lang="en-US" altLang="zh-TW" sz="1600" b="1" dirty="0" smtClean="0"/>
          </a:p>
          <a:p>
            <a:pPr marL="179388" indent="-179388">
              <a:buFont typeface="Wingdings" panose="05000000000000000000" pitchFamily="2" charset="2"/>
              <a:buChar char="l"/>
            </a:pPr>
            <a:r>
              <a:rPr lang="zh-TW" altLang="en-US" sz="1600" b="1" dirty="0"/>
              <a:t>在 </a:t>
            </a:r>
            <a:r>
              <a:rPr lang="en-US" altLang="zh-TW" sz="1600" b="1" dirty="0" smtClean="0"/>
              <a:t>Debug</a:t>
            </a:r>
            <a:r>
              <a:rPr lang="zh-TW" altLang="en-US" sz="1600" b="1" dirty="0" smtClean="0"/>
              <a:t> </a:t>
            </a:r>
            <a:r>
              <a:rPr lang="zh-TW" altLang="en-US" sz="1600" b="1" dirty="0"/>
              <a:t>上 </a:t>
            </a:r>
            <a:r>
              <a:rPr lang="en-US" altLang="zh-TW" sz="1600" b="1" dirty="0"/>
              <a:t>, </a:t>
            </a:r>
            <a:r>
              <a:rPr lang="en-US" altLang="zh-TW" sz="1600" b="1" dirty="0" smtClean="0"/>
              <a:t>AI</a:t>
            </a:r>
            <a:r>
              <a:rPr lang="zh-TW" altLang="en-US" sz="1600" b="1" dirty="0" smtClean="0"/>
              <a:t> </a:t>
            </a:r>
            <a:r>
              <a:rPr lang="en-US" altLang="zh-TW" sz="1600" b="1" dirty="0" smtClean="0"/>
              <a:t>Inference </a:t>
            </a:r>
            <a:r>
              <a:rPr lang="zh-TW" altLang="en-US" sz="1600" b="1" dirty="0" smtClean="0"/>
              <a:t>在 </a:t>
            </a:r>
            <a:r>
              <a:rPr lang="en-US" altLang="zh-TW" sz="1600" b="1" dirty="0" smtClean="0"/>
              <a:t>Calculate </a:t>
            </a:r>
            <a:r>
              <a:rPr lang="zh-TW" altLang="en-US" sz="1600" b="1" dirty="0" smtClean="0"/>
              <a:t>上快了約 </a:t>
            </a:r>
            <a:r>
              <a:rPr lang="en-US" altLang="zh-TW" sz="1600" b="1" dirty="0" smtClean="0"/>
              <a:t>1.8</a:t>
            </a:r>
            <a:r>
              <a:rPr lang="zh-TW" altLang="en-US" sz="1600" b="1" dirty="0" smtClean="0"/>
              <a:t> </a:t>
            </a:r>
            <a:r>
              <a:rPr lang="en-US" altLang="zh-TW" sz="1600" b="1" dirty="0" smtClean="0"/>
              <a:t> </a:t>
            </a:r>
            <a:r>
              <a:rPr lang="zh-TW" altLang="en-US" sz="1600" b="1" dirty="0" smtClean="0"/>
              <a:t>秒，但是需要多出 </a:t>
            </a:r>
            <a:r>
              <a:rPr lang="en-US" altLang="zh-TW" sz="1600" b="1" dirty="0" smtClean="0"/>
              <a:t>5.6 </a:t>
            </a:r>
            <a:r>
              <a:rPr lang="zh-TW" altLang="en-US" sz="1600" b="1" dirty="0" smtClean="0"/>
              <a:t>秒的模型推論時間</a:t>
            </a:r>
            <a:endParaRPr lang="en-US" altLang="zh-TW" sz="1600" b="1" dirty="0" smtClean="0"/>
          </a:p>
          <a:p>
            <a:pPr marL="179388" indent="-179388">
              <a:buFont typeface="Wingdings" panose="05000000000000000000" pitchFamily="2" charset="2"/>
              <a:buChar char="l"/>
            </a:pPr>
            <a:r>
              <a:rPr lang="zh-TW" altLang="en-US" sz="1600" b="1" dirty="0" smtClean="0"/>
              <a:t>在 </a:t>
            </a:r>
            <a:r>
              <a:rPr lang="en-US" altLang="zh-TW" sz="1600" b="1" dirty="0" smtClean="0"/>
              <a:t>Release</a:t>
            </a:r>
            <a:r>
              <a:rPr lang="zh-TW" altLang="en-US" sz="1600" b="1" dirty="0" smtClean="0"/>
              <a:t> 上 </a:t>
            </a:r>
            <a:r>
              <a:rPr lang="en-US" altLang="zh-TW" sz="1600" b="1" dirty="0" smtClean="0"/>
              <a:t>, CT </a:t>
            </a:r>
            <a:r>
              <a:rPr lang="zh-TW" altLang="en-US" sz="1600" b="1" dirty="0" smtClean="0"/>
              <a:t>上兩者在 </a:t>
            </a:r>
            <a:r>
              <a:rPr lang="en-US" altLang="zh-TW" sz="1600" b="1" dirty="0" smtClean="0"/>
              <a:t>Calculate </a:t>
            </a:r>
            <a:r>
              <a:rPr lang="zh-TW" altLang="en-US" sz="1600" b="1" dirty="0" smtClean="0"/>
              <a:t>差異不大，但是</a:t>
            </a:r>
            <a:r>
              <a:rPr lang="en-US" altLang="zh-TW" sz="1600" b="1" dirty="0" smtClean="0"/>
              <a:t>AI</a:t>
            </a:r>
            <a:r>
              <a:rPr lang="zh-TW" altLang="en-US" sz="1600" b="1" dirty="0" smtClean="0"/>
              <a:t>需要約 </a:t>
            </a:r>
            <a:r>
              <a:rPr lang="en-US" altLang="zh-TW" sz="1600" b="1" dirty="0" smtClean="0"/>
              <a:t>2.9</a:t>
            </a:r>
            <a:r>
              <a:rPr lang="zh-TW" altLang="en-US" sz="1600" b="1" dirty="0" smtClean="0"/>
              <a:t> 秒的推論時間</a:t>
            </a:r>
            <a:endParaRPr lang="en-US" altLang="zh-TW" sz="1600" b="1" dirty="0" smtClean="0"/>
          </a:p>
        </p:txBody>
      </p:sp>
      <p:graphicFrame>
        <p:nvGraphicFramePr>
          <p:cNvPr id="2" name="表格 1"/>
          <p:cNvGraphicFramePr>
            <a:graphicFrameLocks noGrp="1"/>
          </p:cNvGraphicFramePr>
          <p:nvPr>
            <p:extLst>
              <p:ext uri="{D42A27DB-BD31-4B8C-83A1-F6EECF244321}">
                <p14:modId xmlns:p14="http://schemas.microsoft.com/office/powerpoint/2010/main" val="935607732"/>
              </p:ext>
            </p:extLst>
          </p:nvPr>
        </p:nvGraphicFramePr>
        <p:xfrm>
          <a:off x="235556" y="3469734"/>
          <a:ext cx="8023743" cy="1478280"/>
        </p:xfrm>
        <a:graphic>
          <a:graphicData uri="http://schemas.openxmlformats.org/drawingml/2006/table">
            <a:tbl>
              <a:tblPr firstRow="1" bandRow="1">
                <a:tableStyleId>{5C22544A-7EE6-4342-B048-85BDC9FD1C3A}</a:tableStyleId>
              </a:tblPr>
              <a:tblGrid>
                <a:gridCol w="1320060"/>
                <a:gridCol w="1080120"/>
                <a:gridCol w="1152128"/>
                <a:gridCol w="1152128"/>
                <a:gridCol w="1152128"/>
                <a:gridCol w="1020930"/>
                <a:gridCol w="1146249"/>
              </a:tblGrid>
              <a:tr h="298832">
                <a:tc>
                  <a:txBody>
                    <a:bodyPr/>
                    <a:lstStyle/>
                    <a:p>
                      <a:pPr algn="ctr"/>
                      <a:r>
                        <a:rPr lang="en-US" altLang="zh-TW" dirty="0" smtClean="0"/>
                        <a:t>Release</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a:t>
                      </a:r>
                      <a:r>
                        <a:rPr lang="en-US" altLang="zh-TW" dirty="0" smtClean="0"/>
                        <a:t>Inference</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2.6</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2.84</a:t>
                      </a:r>
                      <a:endParaRPr lang="zh-TW" alt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AI</a:t>
                      </a:r>
                      <a:r>
                        <a:rPr lang="zh-TW" altLang="en-US" dirty="0" smtClean="0"/>
                        <a:t> </a:t>
                      </a:r>
                      <a:r>
                        <a:rPr lang="en-US" altLang="zh-TW" dirty="0" smtClean="0"/>
                        <a:t>Calculate</a:t>
                      </a:r>
                      <a:r>
                        <a:rPr lang="zh-TW" altLang="en-US" baseline="0" dirty="0" smtClean="0"/>
                        <a:t> </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3.0</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3.2</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3.1</a:t>
                      </a:r>
                      <a:endParaRPr lang="zh-TW" altLang="en-US" dirty="0" smtClean="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3.2</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3.12</a:t>
                      </a:r>
                      <a:endParaRPr lang="zh-TW" altLang="en-US" dirty="0"/>
                    </a:p>
                  </a:txBody>
                  <a:tcPr/>
                </a:tc>
              </a:tr>
            </a:tbl>
          </a:graphicData>
        </a:graphic>
      </p:graphicFrame>
      <p:sp>
        <p:nvSpPr>
          <p:cNvPr id="7" name="文字方塊 6"/>
          <p:cNvSpPr txBox="1"/>
          <p:nvPr/>
        </p:nvSpPr>
        <p:spPr>
          <a:xfrm>
            <a:off x="8259300" y="4299942"/>
            <a:ext cx="745717" cy="307777"/>
          </a:xfrm>
          <a:prstGeom prst="rect">
            <a:avLst/>
          </a:prstGeom>
          <a:noFill/>
        </p:spPr>
        <p:txBody>
          <a:bodyPr wrap="none" rtlCol="0">
            <a:spAutoFit/>
          </a:bodyPr>
          <a:lstStyle/>
          <a:p>
            <a:r>
              <a:rPr lang="zh-TW" altLang="en-US" sz="1400" b="1" dirty="0"/>
              <a:t>單位 </a:t>
            </a:r>
            <a:r>
              <a:rPr lang="en-US" altLang="zh-TW" sz="1400" b="1" dirty="0"/>
              <a:t>: </a:t>
            </a:r>
            <a:r>
              <a:rPr lang="en-US" altLang="zh-TW" sz="1400" b="1" dirty="0" smtClean="0"/>
              <a:t>s</a:t>
            </a:r>
            <a:endParaRPr lang="zh-TW" altLang="en-US" sz="1400" b="1" dirty="0"/>
          </a:p>
        </p:txBody>
      </p:sp>
      <p:graphicFrame>
        <p:nvGraphicFramePr>
          <p:cNvPr id="12" name="表格 11"/>
          <p:cNvGraphicFramePr>
            <a:graphicFrameLocks noGrp="1"/>
          </p:cNvGraphicFramePr>
          <p:nvPr>
            <p:extLst>
              <p:ext uri="{D42A27DB-BD31-4B8C-83A1-F6EECF244321}">
                <p14:modId xmlns:p14="http://schemas.microsoft.com/office/powerpoint/2010/main" val="1799566944"/>
              </p:ext>
            </p:extLst>
          </p:nvPr>
        </p:nvGraphicFramePr>
        <p:xfrm>
          <a:off x="235557" y="1813550"/>
          <a:ext cx="8023743" cy="1478280"/>
        </p:xfrm>
        <a:graphic>
          <a:graphicData uri="http://schemas.openxmlformats.org/drawingml/2006/table">
            <a:tbl>
              <a:tblPr firstRow="1" bandRow="1">
                <a:tableStyleId>{5C22544A-7EE6-4342-B048-85BDC9FD1C3A}</a:tableStyleId>
              </a:tblPr>
              <a:tblGrid>
                <a:gridCol w="1320060"/>
                <a:gridCol w="1080120"/>
                <a:gridCol w="1152128"/>
                <a:gridCol w="1152128"/>
                <a:gridCol w="1152128"/>
                <a:gridCol w="1020930"/>
                <a:gridCol w="1146249"/>
              </a:tblGrid>
              <a:tr h="298832">
                <a:tc>
                  <a:txBody>
                    <a:bodyPr/>
                    <a:lstStyle/>
                    <a:p>
                      <a:pPr algn="ctr"/>
                      <a:r>
                        <a:rPr lang="en-US" altLang="zh-TW" dirty="0" smtClean="0"/>
                        <a:t>Debug</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a:t>
                      </a:r>
                      <a:r>
                        <a:rPr lang="en-US" altLang="zh-TW" dirty="0" smtClean="0"/>
                        <a:t>Inference</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5.6</a:t>
                      </a:r>
                      <a:endParaRPr lang="zh-TW" altLang="en-US" dirty="0"/>
                    </a:p>
                  </a:txBody>
                  <a:tcPr/>
                </a:tc>
                <a:tc>
                  <a:txBody>
                    <a:bodyPr/>
                    <a:lstStyle/>
                    <a:p>
                      <a:pPr algn="ctr"/>
                      <a:r>
                        <a:rPr lang="en-US" altLang="zh-TW" dirty="0" smtClean="0"/>
                        <a:t>5.6</a:t>
                      </a:r>
                      <a:endParaRPr lang="zh-TW" altLang="en-US" dirty="0"/>
                    </a:p>
                  </a:txBody>
                  <a:tcPr/>
                </a:tc>
                <a:tc>
                  <a:txBody>
                    <a:bodyPr/>
                    <a:lstStyle/>
                    <a:p>
                      <a:pPr algn="ctr"/>
                      <a:r>
                        <a:rPr lang="en-US" altLang="zh-TW" dirty="0" smtClean="0"/>
                        <a:t>5.66</a:t>
                      </a:r>
                      <a:endParaRPr lang="zh-TW" alt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AI</a:t>
                      </a:r>
                      <a:r>
                        <a:rPr lang="zh-TW" altLang="en-US" dirty="0" smtClean="0"/>
                        <a:t> </a:t>
                      </a:r>
                      <a:r>
                        <a:rPr lang="en-US" altLang="zh-TW" dirty="0" smtClean="0"/>
                        <a:t>Calculate</a:t>
                      </a:r>
                      <a:r>
                        <a:rPr lang="zh-TW" altLang="en-US" baseline="0" dirty="0" smtClean="0"/>
                        <a:t> </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6.2</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6.2</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6.7</a:t>
                      </a:r>
                      <a:endParaRPr lang="zh-TW" altLang="en-US" dirty="0" smtClean="0"/>
                    </a:p>
                  </a:txBody>
                  <a:tcPr/>
                </a:tc>
                <a:tc>
                  <a:txBody>
                    <a:bodyPr/>
                    <a:lstStyle/>
                    <a:p>
                      <a:pPr algn="ctr"/>
                      <a:r>
                        <a:rPr lang="en-US" altLang="zh-TW" dirty="0" smtClean="0"/>
                        <a:t>6.2</a:t>
                      </a:r>
                      <a:endParaRPr lang="zh-TW" altLang="en-US" dirty="0"/>
                    </a:p>
                  </a:txBody>
                  <a:tcPr/>
                </a:tc>
                <a:tc>
                  <a:txBody>
                    <a:bodyPr/>
                    <a:lstStyle/>
                    <a:p>
                      <a:pPr algn="ctr"/>
                      <a:r>
                        <a:rPr lang="en-US" altLang="zh-TW" dirty="0" smtClean="0"/>
                        <a:t>6.1</a:t>
                      </a:r>
                      <a:endParaRPr lang="zh-TW" altLang="en-US" dirty="0"/>
                    </a:p>
                  </a:txBody>
                  <a:tcPr/>
                </a:tc>
                <a:tc>
                  <a:txBody>
                    <a:bodyPr/>
                    <a:lstStyle/>
                    <a:p>
                      <a:pPr algn="ctr"/>
                      <a:r>
                        <a:rPr lang="en-US" altLang="zh-TW" dirty="0" smtClean="0"/>
                        <a:t>6.28</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7.9</a:t>
                      </a:r>
                      <a:endParaRPr lang="zh-TW" altLang="en-US" dirty="0"/>
                    </a:p>
                  </a:txBody>
                  <a:tcPr/>
                </a:tc>
                <a:tc>
                  <a:txBody>
                    <a:bodyPr/>
                    <a:lstStyle/>
                    <a:p>
                      <a:pPr algn="ctr"/>
                      <a:r>
                        <a:rPr lang="en-US" altLang="zh-TW" dirty="0" smtClean="0"/>
                        <a:t>8.2</a:t>
                      </a:r>
                      <a:endParaRPr lang="zh-TW" altLang="en-US" dirty="0"/>
                    </a:p>
                  </a:txBody>
                  <a:tcPr/>
                </a:tc>
                <a:tc>
                  <a:txBody>
                    <a:bodyPr/>
                    <a:lstStyle/>
                    <a:p>
                      <a:pPr algn="ctr"/>
                      <a:r>
                        <a:rPr lang="en-US" altLang="zh-TW" dirty="0" smtClean="0"/>
                        <a:t>8.0</a:t>
                      </a:r>
                      <a:endParaRPr lang="zh-TW" altLang="en-US" dirty="0"/>
                    </a:p>
                  </a:txBody>
                  <a:tcPr/>
                </a:tc>
                <a:tc>
                  <a:txBody>
                    <a:bodyPr/>
                    <a:lstStyle/>
                    <a:p>
                      <a:pPr algn="ctr"/>
                      <a:r>
                        <a:rPr lang="en-US" altLang="zh-TW" dirty="0" smtClean="0"/>
                        <a:t>8.1</a:t>
                      </a:r>
                      <a:endParaRPr lang="zh-TW" altLang="en-US" dirty="0"/>
                    </a:p>
                  </a:txBody>
                  <a:tcPr/>
                </a:tc>
                <a:tc>
                  <a:txBody>
                    <a:bodyPr/>
                    <a:lstStyle/>
                    <a:p>
                      <a:pPr algn="ctr"/>
                      <a:r>
                        <a:rPr lang="en-US" altLang="zh-TW" dirty="0" smtClean="0"/>
                        <a:t>7.9</a:t>
                      </a:r>
                      <a:endParaRPr lang="zh-TW" altLang="en-US" dirty="0"/>
                    </a:p>
                  </a:txBody>
                  <a:tcPr/>
                </a:tc>
                <a:tc>
                  <a:txBody>
                    <a:bodyPr/>
                    <a:lstStyle/>
                    <a:p>
                      <a:pPr algn="ctr"/>
                      <a:r>
                        <a:rPr lang="en-US" altLang="zh-TW" dirty="0" smtClean="0"/>
                        <a:t>8.02</a:t>
                      </a:r>
                      <a:endParaRPr lang="zh-TW" altLang="en-US" dirty="0"/>
                    </a:p>
                  </a:txBody>
                  <a:tcPr/>
                </a:tc>
              </a:tr>
            </a:tbl>
          </a:graphicData>
        </a:graphic>
      </p:graphicFrame>
    </p:spTree>
    <p:extLst>
      <p:ext uri="{BB962C8B-B14F-4D97-AF65-F5344CB8AC3E}">
        <p14:creationId xmlns:p14="http://schemas.microsoft.com/office/powerpoint/2010/main" val="811735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58</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a:t>
            </a:r>
            <a:r>
              <a:rPr lang="zh-TW" altLang="en-US" sz="2000" b="1" dirty="0"/>
              <a:t>整版檢測</a:t>
            </a:r>
            <a:r>
              <a:rPr lang="zh-TW" altLang="en-US" sz="2000" b="1" dirty="0" smtClean="0"/>
              <a:t>結果 </a:t>
            </a:r>
            <a:r>
              <a:rPr lang="en-US" altLang="zh-TW" sz="2000" b="1" dirty="0" smtClean="0"/>
              <a:t>CT</a:t>
            </a:r>
            <a:r>
              <a:rPr lang="zh-TW" altLang="en-US" sz="2000" b="1" dirty="0" smtClean="0"/>
              <a:t> 測試</a:t>
            </a:r>
            <a:endParaRPr lang="zh-TW" altLang="en-US" sz="1200" b="1" dirty="0"/>
          </a:p>
        </p:txBody>
      </p:sp>
      <p:sp>
        <p:nvSpPr>
          <p:cNvPr id="6" name="文字方塊 5"/>
          <p:cNvSpPr txBox="1"/>
          <p:nvPr/>
        </p:nvSpPr>
        <p:spPr>
          <a:xfrm>
            <a:off x="22760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總計 </a:t>
            </a:r>
            <a:r>
              <a:rPr lang="en-US" altLang="zh-TW" sz="1600" b="1" dirty="0"/>
              <a:t>2438 </a:t>
            </a:r>
            <a:r>
              <a:rPr lang="zh-TW" altLang="en-US" sz="1600" b="1" dirty="0"/>
              <a:t>個檢測</a:t>
            </a:r>
            <a:r>
              <a:rPr lang="zh-TW" altLang="en-US" sz="1600" b="1" dirty="0" smtClean="0"/>
              <a:t>框</a:t>
            </a:r>
            <a:endParaRPr lang="en-US" altLang="zh-TW" sz="1600" b="1" dirty="0" smtClean="0"/>
          </a:p>
          <a:p>
            <a:pPr marL="179388" indent="-179388">
              <a:buFont typeface="Wingdings" panose="05000000000000000000" pitchFamily="2" charset="2"/>
              <a:buChar char="l"/>
            </a:pPr>
            <a:r>
              <a:rPr lang="en-US" altLang="zh-TW" sz="1600" b="1" dirty="0"/>
              <a:t>AI </a:t>
            </a:r>
            <a:r>
              <a:rPr lang="zh-TW" altLang="en-US" sz="1600" b="1" dirty="0"/>
              <a:t>功能關閉 </a:t>
            </a:r>
            <a:r>
              <a:rPr lang="en-US" altLang="zh-TW" sz="1600" b="1" dirty="0" err="1"/>
              <a:t>PadMask</a:t>
            </a:r>
            <a:r>
              <a:rPr lang="en-US" altLang="zh-TW" sz="1600" b="1" dirty="0"/>
              <a:t> </a:t>
            </a:r>
            <a:r>
              <a:rPr lang="zh-TW" altLang="en-US" sz="1600" b="1" dirty="0"/>
              <a:t>和白線後 </a:t>
            </a:r>
            <a:r>
              <a:rPr lang="en-US" altLang="zh-TW" sz="1600" b="1" dirty="0"/>
              <a:t>CT</a:t>
            </a:r>
            <a:r>
              <a:rPr lang="zh-TW" altLang="en-US" sz="1600" b="1" dirty="0"/>
              <a:t> </a:t>
            </a:r>
            <a:r>
              <a:rPr lang="zh-TW" altLang="en-US" sz="1600" b="1" dirty="0" smtClean="0"/>
              <a:t>比較</a:t>
            </a:r>
            <a:endParaRPr lang="en-US" altLang="zh-TW" sz="1600" b="1" dirty="0" smtClean="0"/>
          </a:p>
          <a:p>
            <a:pPr marL="179388" indent="-179388">
              <a:buFont typeface="Wingdings" panose="05000000000000000000" pitchFamily="2" charset="2"/>
              <a:buChar char="l"/>
            </a:pPr>
            <a:r>
              <a:rPr lang="zh-TW" altLang="en-US" sz="1600" b="1" dirty="0"/>
              <a:t>在 </a:t>
            </a:r>
            <a:r>
              <a:rPr lang="en-US" altLang="zh-TW" sz="1600" b="1" dirty="0" smtClean="0"/>
              <a:t>Debug</a:t>
            </a:r>
            <a:r>
              <a:rPr lang="zh-TW" altLang="en-US" sz="1600" b="1" dirty="0" smtClean="0"/>
              <a:t> </a:t>
            </a:r>
            <a:r>
              <a:rPr lang="zh-TW" altLang="en-US" sz="1600" b="1" dirty="0"/>
              <a:t>上 </a:t>
            </a:r>
            <a:r>
              <a:rPr lang="en-US" altLang="zh-TW" sz="1600" b="1" dirty="0"/>
              <a:t>, </a:t>
            </a:r>
            <a:r>
              <a:rPr lang="en-US" altLang="zh-TW" sz="1600" b="1" dirty="0" smtClean="0"/>
              <a:t>AI</a:t>
            </a:r>
            <a:r>
              <a:rPr lang="zh-TW" altLang="en-US" sz="1600" b="1" dirty="0" smtClean="0"/>
              <a:t> </a:t>
            </a:r>
            <a:r>
              <a:rPr lang="en-US" altLang="zh-TW" sz="1600" b="1" dirty="0" smtClean="0"/>
              <a:t>Inference </a:t>
            </a:r>
            <a:r>
              <a:rPr lang="zh-TW" altLang="en-US" sz="1600" b="1" dirty="0" smtClean="0"/>
              <a:t>在 </a:t>
            </a:r>
            <a:r>
              <a:rPr lang="en-US" altLang="zh-TW" sz="1600" b="1" dirty="0" smtClean="0"/>
              <a:t>Calculate </a:t>
            </a:r>
            <a:r>
              <a:rPr lang="zh-TW" altLang="en-US" sz="1600" b="1" dirty="0" smtClean="0"/>
              <a:t>上快了約 </a:t>
            </a:r>
            <a:r>
              <a:rPr lang="en-US" altLang="zh-TW" sz="1600" b="1" dirty="0" smtClean="0"/>
              <a:t>4.2</a:t>
            </a:r>
            <a:r>
              <a:rPr lang="zh-TW" altLang="en-US" sz="1600" b="1" dirty="0" smtClean="0"/>
              <a:t>秒，整體多出 </a:t>
            </a:r>
            <a:r>
              <a:rPr lang="en-US" altLang="zh-TW" sz="1600" b="1" dirty="0" smtClean="0"/>
              <a:t>1.4</a:t>
            </a:r>
            <a:r>
              <a:rPr lang="zh-TW" altLang="en-US" sz="1600" b="1" dirty="0" smtClean="0"/>
              <a:t> 秒的模型推論時間</a:t>
            </a:r>
            <a:endParaRPr lang="en-US" altLang="zh-TW" sz="1600" b="1" dirty="0" smtClean="0"/>
          </a:p>
          <a:p>
            <a:pPr marL="179388" indent="-179388">
              <a:buFont typeface="Wingdings" panose="05000000000000000000" pitchFamily="2" charset="2"/>
              <a:buChar char="l"/>
            </a:pPr>
            <a:r>
              <a:rPr lang="zh-TW" altLang="en-US" sz="1600" b="1" dirty="0" smtClean="0"/>
              <a:t>在 </a:t>
            </a:r>
            <a:r>
              <a:rPr lang="en-US" altLang="zh-TW" sz="1600" b="1" dirty="0" smtClean="0"/>
              <a:t>Release</a:t>
            </a:r>
            <a:r>
              <a:rPr lang="zh-TW" altLang="en-US" sz="1600" b="1" dirty="0" smtClean="0"/>
              <a:t> 上 </a:t>
            </a:r>
            <a:r>
              <a:rPr lang="en-US" altLang="zh-TW" sz="1600" b="1" dirty="0" smtClean="0"/>
              <a:t>, CT </a:t>
            </a:r>
            <a:r>
              <a:rPr lang="zh-TW" altLang="en-US" sz="1600" b="1" dirty="0" smtClean="0"/>
              <a:t>上兩者在 </a:t>
            </a:r>
            <a:r>
              <a:rPr lang="en-US" altLang="zh-TW" sz="1600" b="1" dirty="0" smtClean="0"/>
              <a:t>Calculate </a:t>
            </a:r>
            <a:r>
              <a:rPr lang="zh-TW" altLang="en-US" sz="1600" b="1" dirty="0" smtClean="0"/>
              <a:t>差異不大，但是</a:t>
            </a:r>
            <a:r>
              <a:rPr lang="en-US" altLang="zh-TW" sz="1600" b="1" dirty="0" smtClean="0"/>
              <a:t>AI</a:t>
            </a:r>
            <a:r>
              <a:rPr lang="zh-TW" altLang="en-US" sz="1600" b="1" dirty="0" smtClean="0"/>
              <a:t>整體多出約  </a:t>
            </a:r>
            <a:r>
              <a:rPr lang="en-US" altLang="zh-TW" sz="1600" b="1" dirty="0" smtClean="0"/>
              <a:t>2.56</a:t>
            </a:r>
            <a:r>
              <a:rPr lang="zh-TW" altLang="en-US" sz="1600" b="1" dirty="0" smtClean="0"/>
              <a:t> 秒的推論時間</a:t>
            </a:r>
            <a:endParaRPr lang="en-US" altLang="zh-TW" sz="1600" b="1" dirty="0" smtClean="0"/>
          </a:p>
        </p:txBody>
      </p:sp>
      <p:graphicFrame>
        <p:nvGraphicFramePr>
          <p:cNvPr id="2" name="表格 1"/>
          <p:cNvGraphicFramePr>
            <a:graphicFrameLocks noGrp="1"/>
          </p:cNvGraphicFramePr>
          <p:nvPr>
            <p:extLst>
              <p:ext uri="{D42A27DB-BD31-4B8C-83A1-F6EECF244321}">
                <p14:modId xmlns:p14="http://schemas.microsoft.com/office/powerpoint/2010/main" val="1970349519"/>
              </p:ext>
            </p:extLst>
          </p:nvPr>
        </p:nvGraphicFramePr>
        <p:xfrm>
          <a:off x="235556" y="3469734"/>
          <a:ext cx="8023743" cy="1478280"/>
        </p:xfrm>
        <a:graphic>
          <a:graphicData uri="http://schemas.openxmlformats.org/drawingml/2006/table">
            <a:tbl>
              <a:tblPr firstRow="1" bandRow="1">
                <a:tableStyleId>{5C22544A-7EE6-4342-B048-85BDC9FD1C3A}</a:tableStyleId>
              </a:tblPr>
              <a:tblGrid>
                <a:gridCol w="1320060"/>
                <a:gridCol w="1080120"/>
                <a:gridCol w="1152128"/>
                <a:gridCol w="1152128"/>
                <a:gridCol w="1152128"/>
                <a:gridCol w="1020930"/>
                <a:gridCol w="1146249"/>
              </a:tblGrid>
              <a:tr h="298832">
                <a:tc>
                  <a:txBody>
                    <a:bodyPr/>
                    <a:lstStyle/>
                    <a:p>
                      <a:pPr algn="ctr"/>
                      <a:r>
                        <a:rPr lang="en-US" altLang="zh-TW" dirty="0" smtClean="0"/>
                        <a:t>Release</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a:t>
                      </a:r>
                      <a:r>
                        <a:rPr lang="en-US" altLang="zh-TW" dirty="0" smtClean="0"/>
                        <a:t>Inference</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2.6</a:t>
                      </a:r>
                      <a:endParaRPr lang="zh-TW" altLang="en-US" dirty="0"/>
                    </a:p>
                  </a:txBody>
                  <a:tcPr/>
                </a:tc>
                <a:tc>
                  <a:txBody>
                    <a:bodyPr/>
                    <a:lstStyle/>
                    <a:p>
                      <a:pPr algn="ctr"/>
                      <a:r>
                        <a:rPr lang="en-US" altLang="zh-TW" dirty="0" smtClean="0"/>
                        <a:t>2.6</a:t>
                      </a:r>
                      <a:endParaRPr lang="zh-TW" altLang="en-US" dirty="0"/>
                    </a:p>
                  </a:txBody>
                  <a:tcPr/>
                </a:tc>
                <a:tc>
                  <a:txBody>
                    <a:bodyPr/>
                    <a:lstStyle/>
                    <a:p>
                      <a:pPr algn="ctr"/>
                      <a:r>
                        <a:rPr lang="en-US" altLang="zh-TW" dirty="0" smtClean="0"/>
                        <a:t>2.7</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2.74</a:t>
                      </a:r>
                      <a:endParaRPr lang="zh-TW" alt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AI</a:t>
                      </a:r>
                      <a:r>
                        <a:rPr lang="zh-TW" altLang="en-US" dirty="0" smtClean="0"/>
                        <a:t> </a:t>
                      </a:r>
                      <a:r>
                        <a:rPr lang="en-US" altLang="zh-TW" dirty="0" smtClean="0"/>
                        <a:t>Calculate</a:t>
                      </a:r>
                      <a:r>
                        <a:rPr lang="zh-TW" altLang="en-US" baseline="0" dirty="0" smtClean="0"/>
                        <a:t> </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3.0</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2.9</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3.0</a:t>
                      </a:r>
                      <a:endParaRPr lang="zh-TW" altLang="en-US" dirty="0" smtClean="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2.9</a:t>
                      </a:r>
                      <a:endParaRPr lang="zh-TW" altLang="en-US" dirty="0"/>
                    </a:p>
                  </a:txBody>
                  <a:tcPr/>
                </a:tc>
                <a:tc>
                  <a:txBody>
                    <a:bodyPr/>
                    <a:lstStyle/>
                    <a:p>
                      <a:pPr algn="ctr"/>
                      <a:r>
                        <a:rPr lang="en-US" altLang="zh-TW" dirty="0" smtClean="0"/>
                        <a:t>2.94</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3.2</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a:t>
                      </a:r>
                      <a:endParaRPr lang="zh-TW" altLang="en-US" dirty="0"/>
                    </a:p>
                  </a:txBody>
                  <a:tcPr/>
                </a:tc>
                <a:tc>
                  <a:txBody>
                    <a:bodyPr/>
                    <a:lstStyle/>
                    <a:p>
                      <a:pPr algn="ctr"/>
                      <a:r>
                        <a:rPr lang="en-US" altLang="zh-TW" dirty="0" smtClean="0"/>
                        <a:t>3.12</a:t>
                      </a:r>
                      <a:endParaRPr lang="zh-TW" altLang="en-US" dirty="0"/>
                    </a:p>
                  </a:txBody>
                  <a:tcPr/>
                </a:tc>
              </a:tr>
            </a:tbl>
          </a:graphicData>
        </a:graphic>
      </p:graphicFrame>
      <p:sp>
        <p:nvSpPr>
          <p:cNvPr id="7" name="文字方塊 6"/>
          <p:cNvSpPr txBox="1"/>
          <p:nvPr/>
        </p:nvSpPr>
        <p:spPr>
          <a:xfrm>
            <a:off x="8259300" y="4299942"/>
            <a:ext cx="745717" cy="307777"/>
          </a:xfrm>
          <a:prstGeom prst="rect">
            <a:avLst/>
          </a:prstGeom>
          <a:noFill/>
        </p:spPr>
        <p:txBody>
          <a:bodyPr wrap="none" rtlCol="0">
            <a:spAutoFit/>
          </a:bodyPr>
          <a:lstStyle/>
          <a:p>
            <a:r>
              <a:rPr lang="zh-TW" altLang="en-US" sz="1400" b="1" dirty="0"/>
              <a:t>單位 </a:t>
            </a:r>
            <a:r>
              <a:rPr lang="en-US" altLang="zh-TW" sz="1400" b="1" dirty="0"/>
              <a:t>: </a:t>
            </a:r>
            <a:r>
              <a:rPr lang="en-US" altLang="zh-TW" sz="1400" b="1" dirty="0" smtClean="0"/>
              <a:t>s</a:t>
            </a:r>
            <a:endParaRPr lang="zh-TW" altLang="en-US" sz="1400" b="1" dirty="0"/>
          </a:p>
        </p:txBody>
      </p:sp>
      <p:graphicFrame>
        <p:nvGraphicFramePr>
          <p:cNvPr id="12" name="表格 11"/>
          <p:cNvGraphicFramePr>
            <a:graphicFrameLocks noGrp="1"/>
          </p:cNvGraphicFramePr>
          <p:nvPr>
            <p:extLst>
              <p:ext uri="{D42A27DB-BD31-4B8C-83A1-F6EECF244321}">
                <p14:modId xmlns:p14="http://schemas.microsoft.com/office/powerpoint/2010/main" val="363631017"/>
              </p:ext>
            </p:extLst>
          </p:nvPr>
        </p:nvGraphicFramePr>
        <p:xfrm>
          <a:off x="235557" y="1813550"/>
          <a:ext cx="8023743" cy="1478280"/>
        </p:xfrm>
        <a:graphic>
          <a:graphicData uri="http://schemas.openxmlformats.org/drawingml/2006/table">
            <a:tbl>
              <a:tblPr firstRow="1" bandRow="1">
                <a:tableStyleId>{5C22544A-7EE6-4342-B048-85BDC9FD1C3A}</a:tableStyleId>
              </a:tblPr>
              <a:tblGrid>
                <a:gridCol w="1320060"/>
                <a:gridCol w="1080120"/>
                <a:gridCol w="1152128"/>
                <a:gridCol w="1152128"/>
                <a:gridCol w="1152128"/>
                <a:gridCol w="1020930"/>
                <a:gridCol w="1146249"/>
              </a:tblGrid>
              <a:tr h="298832">
                <a:tc>
                  <a:txBody>
                    <a:bodyPr/>
                    <a:lstStyle/>
                    <a:p>
                      <a:pPr algn="ctr"/>
                      <a:r>
                        <a:rPr lang="en-US" altLang="zh-TW" dirty="0" smtClean="0"/>
                        <a:t>Debug</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a:t>
                      </a:r>
                      <a:r>
                        <a:rPr lang="en-US" altLang="zh-TW" dirty="0" smtClean="0"/>
                        <a:t>Inference</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5.8</a:t>
                      </a:r>
                      <a:endParaRPr lang="zh-TW" altLang="en-US" dirty="0"/>
                    </a:p>
                  </a:txBody>
                  <a:tcPr/>
                </a:tc>
                <a:tc>
                  <a:txBody>
                    <a:bodyPr/>
                    <a:lstStyle/>
                    <a:p>
                      <a:pPr algn="ctr"/>
                      <a:r>
                        <a:rPr lang="en-US" altLang="zh-TW" dirty="0" smtClean="0"/>
                        <a:t>5.7</a:t>
                      </a:r>
                      <a:endParaRPr lang="zh-TW" altLang="en-US" dirty="0"/>
                    </a:p>
                  </a:txBody>
                  <a:tcPr/>
                </a:tc>
                <a:tc>
                  <a:txBody>
                    <a:bodyPr/>
                    <a:lstStyle/>
                    <a:p>
                      <a:pPr algn="ctr"/>
                      <a:r>
                        <a:rPr lang="en-US" altLang="zh-TW" dirty="0" smtClean="0"/>
                        <a:t>5.72</a:t>
                      </a:r>
                      <a:endParaRPr lang="zh-TW" alt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AI</a:t>
                      </a:r>
                      <a:r>
                        <a:rPr lang="zh-TW" altLang="en-US" dirty="0" smtClean="0"/>
                        <a:t> </a:t>
                      </a:r>
                      <a:r>
                        <a:rPr lang="en-US" altLang="zh-TW" dirty="0" smtClean="0"/>
                        <a:t>Calculate</a:t>
                      </a:r>
                      <a:r>
                        <a:rPr lang="zh-TW" altLang="en-US" baseline="0" dirty="0" smtClean="0"/>
                        <a:t> </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3.9</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3.8</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3.7</a:t>
                      </a:r>
                      <a:endParaRPr lang="zh-TW" altLang="en-US" dirty="0" smtClean="0"/>
                    </a:p>
                  </a:txBody>
                  <a:tcPr/>
                </a:tc>
                <a:tc>
                  <a:txBody>
                    <a:bodyPr/>
                    <a:lstStyle/>
                    <a:p>
                      <a:pPr algn="ctr"/>
                      <a:r>
                        <a:rPr lang="en-US" altLang="zh-TW" dirty="0" smtClean="0"/>
                        <a:t>3.7</a:t>
                      </a:r>
                      <a:endParaRPr lang="zh-TW" altLang="en-US" dirty="0"/>
                    </a:p>
                  </a:txBody>
                  <a:tcPr/>
                </a:tc>
                <a:tc>
                  <a:txBody>
                    <a:bodyPr/>
                    <a:lstStyle/>
                    <a:p>
                      <a:pPr algn="ctr"/>
                      <a:r>
                        <a:rPr lang="en-US" altLang="zh-TW" dirty="0" smtClean="0"/>
                        <a:t>3.7</a:t>
                      </a:r>
                      <a:endParaRPr lang="zh-TW" altLang="en-US" dirty="0"/>
                    </a:p>
                  </a:txBody>
                  <a:tcPr/>
                </a:tc>
                <a:tc>
                  <a:txBody>
                    <a:bodyPr/>
                    <a:lstStyle/>
                    <a:p>
                      <a:pPr algn="ctr"/>
                      <a:r>
                        <a:rPr lang="en-US" altLang="zh-TW" dirty="0" smtClean="0"/>
                        <a:t>3.76</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7.9</a:t>
                      </a:r>
                      <a:endParaRPr lang="zh-TW" altLang="en-US" dirty="0"/>
                    </a:p>
                  </a:txBody>
                  <a:tcPr/>
                </a:tc>
                <a:tc>
                  <a:txBody>
                    <a:bodyPr/>
                    <a:lstStyle/>
                    <a:p>
                      <a:pPr algn="ctr"/>
                      <a:r>
                        <a:rPr lang="en-US" altLang="zh-TW" dirty="0" smtClean="0"/>
                        <a:t>8.2</a:t>
                      </a:r>
                      <a:endParaRPr lang="zh-TW" altLang="en-US" dirty="0"/>
                    </a:p>
                  </a:txBody>
                  <a:tcPr/>
                </a:tc>
                <a:tc>
                  <a:txBody>
                    <a:bodyPr/>
                    <a:lstStyle/>
                    <a:p>
                      <a:pPr algn="ctr"/>
                      <a:r>
                        <a:rPr lang="en-US" altLang="zh-TW" dirty="0" smtClean="0"/>
                        <a:t>8.0</a:t>
                      </a:r>
                      <a:endParaRPr lang="zh-TW" altLang="en-US" dirty="0"/>
                    </a:p>
                  </a:txBody>
                  <a:tcPr/>
                </a:tc>
                <a:tc>
                  <a:txBody>
                    <a:bodyPr/>
                    <a:lstStyle/>
                    <a:p>
                      <a:pPr algn="ctr"/>
                      <a:r>
                        <a:rPr lang="en-US" altLang="zh-TW" dirty="0" smtClean="0"/>
                        <a:t>8.1</a:t>
                      </a:r>
                      <a:endParaRPr lang="zh-TW" altLang="en-US" dirty="0"/>
                    </a:p>
                  </a:txBody>
                  <a:tcPr/>
                </a:tc>
                <a:tc>
                  <a:txBody>
                    <a:bodyPr/>
                    <a:lstStyle/>
                    <a:p>
                      <a:pPr algn="ctr"/>
                      <a:r>
                        <a:rPr lang="en-US" altLang="zh-TW" dirty="0" smtClean="0"/>
                        <a:t>7.9</a:t>
                      </a:r>
                      <a:endParaRPr lang="zh-TW" altLang="en-US" dirty="0"/>
                    </a:p>
                  </a:txBody>
                  <a:tcPr/>
                </a:tc>
                <a:tc>
                  <a:txBody>
                    <a:bodyPr/>
                    <a:lstStyle/>
                    <a:p>
                      <a:pPr algn="ctr"/>
                      <a:r>
                        <a:rPr lang="en-US" altLang="zh-TW" dirty="0" smtClean="0"/>
                        <a:t>8.02</a:t>
                      </a:r>
                      <a:endParaRPr lang="zh-TW" altLang="en-US" dirty="0"/>
                    </a:p>
                  </a:txBody>
                  <a:tcPr/>
                </a:tc>
              </a:tr>
            </a:tbl>
          </a:graphicData>
        </a:graphic>
      </p:graphicFrame>
    </p:spTree>
    <p:extLst>
      <p:ext uri="{BB962C8B-B14F-4D97-AF65-F5344CB8AC3E}">
        <p14:creationId xmlns:p14="http://schemas.microsoft.com/office/powerpoint/2010/main" val="3607733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59</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a:t>
            </a:r>
            <a:r>
              <a:rPr lang="zh-TW" altLang="en-US" sz="2000" b="1" dirty="0"/>
              <a:t>整版檢測</a:t>
            </a:r>
            <a:r>
              <a:rPr lang="zh-TW" altLang="en-US" sz="2000" b="1" dirty="0" smtClean="0"/>
              <a:t>結果 </a:t>
            </a:r>
            <a:r>
              <a:rPr lang="en-US" altLang="zh-TW" sz="2000" b="1" dirty="0" smtClean="0"/>
              <a:t>CT</a:t>
            </a:r>
            <a:r>
              <a:rPr lang="zh-TW" altLang="en-US" sz="2000" b="1" dirty="0" smtClean="0"/>
              <a:t> </a:t>
            </a:r>
            <a:r>
              <a:rPr lang="zh-TW" altLang="en-US" sz="2000" b="1" dirty="0"/>
              <a:t>比較</a:t>
            </a:r>
            <a:endParaRPr lang="zh-TW" altLang="en-US" sz="1200" b="1" dirty="0"/>
          </a:p>
        </p:txBody>
      </p:sp>
      <p:sp>
        <p:nvSpPr>
          <p:cNvPr id="6" name="文字方塊 5"/>
          <p:cNvSpPr txBox="1"/>
          <p:nvPr/>
        </p:nvSpPr>
        <p:spPr>
          <a:xfrm>
            <a:off x="227604" y="621347"/>
            <a:ext cx="8640960" cy="584775"/>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AI </a:t>
            </a:r>
            <a:r>
              <a:rPr lang="zh-TW" altLang="en-US" sz="1600" b="1" dirty="0"/>
              <a:t>功能關閉 </a:t>
            </a:r>
            <a:r>
              <a:rPr lang="en-US" altLang="zh-TW" sz="1600" b="1" dirty="0" err="1"/>
              <a:t>PadMask</a:t>
            </a:r>
            <a:r>
              <a:rPr lang="en-US" altLang="zh-TW" sz="1600" b="1" dirty="0"/>
              <a:t> </a:t>
            </a:r>
            <a:r>
              <a:rPr lang="zh-TW" altLang="en-US" sz="1600" b="1" dirty="0"/>
              <a:t>和白線後 </a:t>
            </a:r>
            <a:r>
              <a:rPr lang="en-US" altLang="zh-TW" sz="1600" b="1" dirty="0"/>
              <a:t>CT</a:t>
            </a:r>
            <a:r>
              <a:rPr lang="zh-TW" altLang="en-US" sz="1600" b="1" dirty="0"/>
              <a:t> 細部</a:t>
            </a:r>
            <a:r>
              <a:rPr lang="zh-TW" altLang="en-US" sz="1600" b="1" dirty="0" smtClean="0"/>
              <a:t>比較</a:t>
            </a:r>
            <a:endParaRPr lang="en-US" altLang="zh-TW" sz="1600" b="1" dirty="0" smtClean="0"/>
          </a:p>
          <a:p>
            <a:pPr marL="179388" indent="-179388">
              <a:buFont typeface="Wingdings" panose="05000000000000000000" pitchFamily="2" charset="2"/>
              <a:buChar char="l"/>
            </a:pPr>
            <a:r>
              <a:rPr lang="en-US" altLang="zh-TW" sz="1600" b="1" dirty="0" smtClean="0"/>
              <a:t>2D</a:t>
            </a:r>
            <a:r>
              <a:rPr lang="zh-TW" altLang="en-US" sz="1600" b="1" dirty="0" smtClean="0"/>
              <a:t> </a:t>
            </a:r>
            <a:r>
              <a:rPr lang="en-US" altLang="zh-TW" sz="1600" b="1" dirty="0" smtClean="0"/>
              <a:t>Color </a:t>
            </a:r>
            <a:r>
              <a:rPr lang="zh-TW" altLang="en-US" sz="1600" b="1" dirty="0" smtClean="0"/>
              <a:t>最大 </a:t>
            </a:r>
            <a:r>
              <a:rPr lang="en-US" altLang="zh-TW" sz="1600" b="1" dirty="0" smtClean="0"/>
              <a:t>CT </a:t>
            </a:r>
            <a:r>
              <a:rPr lang="zh-TW" altLang="en-US" sz="1600" b="1" dirty="0" smtClean="0"/>
              <a:t>時間略大於 </a:t>
            </a:r>
            <a:r>
              <a:rPr lang="en-US" altLang="zh-TW" sz="1600" b="1" dirty="0" smtClean="0"/>
              <a:t>AI</a:t>
            </a:r>
            <a:r>
              <a:rPr lang="zh-TW" altLang="en-US" sz="1600" b="1" dirty="0" smtClean="0"/>
              <a:t> </a:t>
            </a:r>
            <a:r>
              <a:rPr lang="en-US" altLang="zh-TW" sz="1600" b="1" dirty="0" smtClean="0"/>
              <a:t>Inference</a:t>
            </a:r>
            <a:r>
              <a:rPr lang="zh-TW" altLang="en-US" sz="1600" b="1" dirty="0" smtClean="0"/>
              <a:t>，整體時間多了約 </a:t>
            </a:r>
            <a:r>
              <a:rPr lang="en-US" altLang="zh-TW" sz="1600" b="1" dirty="0" smtClean="0"/>
              <a:t>0.2 </a:t>
            </a:r>
            <a:r>
              <a:rPr lang="zh-TW" altLang="en-US" sz="1600" b="1" dirty="0" smtClean="0"/>
              <a:t>秒</a:t>
            </a:r>
            <a:endParaRPr lang="en-US" altLang="zh-TW" sz="1600" b="1" dirty="0" smtClean="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98565"/>
            <a:ext cx="7533445" cy="325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字方塊 8"/>
          <p:cNvSpPr txBox="1"/>
          <p:nvPr/>
        </p:nvSpPr>
        <p:spPr>
          <a:xfrm>
            <a:off x="2339752" y="1390788"/>
            <a:ext cx="825867" cy="307777"/>
          </a:xfrm>
          <a:prstGeom prst="rect">
            <a:avLst/>
          </a:prstGeom>
          <a:noFill/>
        </p:spPr>
        <p:txBody>
          <a:bodyPr wrap="none" rtlCol="0">
            <a:spAutoFit/>
          </a:bodyPr>
          <a:lstStyle/>
          <a:p>
            <a:r>
              <a:rPr lang="en-US" altLang="zh-TW" sz="1400" b="1" dirty="0" smtClean="0"/>
              <a:t>2D</a:t>
            </a:r>
            <a:r>
              <a:rPr lang="zh-TW" altLang="en-US" sz="1400" b="1" dirty="0" smtClean="0"/>
              <a:t> </a:t>
            </a:r>
            <a:r>
              <a:rPr lang="en-US" altLang="zh-TW" sz="1400" b="1" dirty="0" smtClean="0"/>
              <a:t>Color</a:t>
            </a:r>
            <a:endParaRPr lang="zh-TW" altLang="en-US" sz="1400" b="1" dirty="0"/>
          </a:p>
        </p:txBody>
      </p:sp>
      <p:sp>
        <p:nvSpPr>
          <p:cNvPr id="10" name="文字方塊 9"/>
          <p:cNvSpPr txBox="1"/>
          <p:nvPr/>
        </p:nvSpPr>
        <p:spPr>
          <a:xfrm>
            <a:off x="6228184" y="1389299"/>
            <a:ext cx="1081065" cy="307777"/>
          </a:xfrm>
          <a:prstGeom prst="rect">
            <a:avLst/>
          </a:prstGeom>
          <a:noFill/>
        </p:spPr>
        <p:txBody>
          <a:bodyPr wrap="none" rtlCol="0">
            <a:spAutoFit/>
          </a:bodyPr>
          <a:lstStyle/>
          <a:p>
            <a:r>
              <a:rPr lang="en-US" altLang="zh-TW" sz="1400" b="1" dirty="0" smtClean="0"/>
              <a:t>AI Inference</a:t>
            </a:r>
            <a:endParaRPr lang="zh-TW" altLang="en-US" sz="1400" b="1" dirty="0"/>
          </a:p>
        </p:txBody>
      </p:sp>
    </p:spTree>
    <p:extLst>
      <p:ext uri="{BB962C8B-B14F-4D97-AF65-F5344CB8AC3E}">
        <p14:creationId xmlns:p14="http://schemas.microsoft.com/office/powerpoint/2010/main" val="209784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推論建置步驟 </a:t>
            </a:r>
            <a:r>
              <a:rPr lang="en-US" altLang="zh-TW" sz="2000" b="1" dirty="0" smtClean="0"/>
              <a:t>(</a:t>
            </a:r>
            <a:r>
              <a:rPr lang="zh-TW" altLang="en-US" sz="2000" b="1" dirty="0" smtClean="0"/>
              <a:t> 三 </a:t>
            </a:r>
            <a:r>
              <a:rPr lang="en-US" altLang="zh-TW" sz="2000" b="1" dirty="0" smtClean="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6</a:t>
            </a:fld>
            <a:endParaRPr lang="zh-TW" altLang="en-US" dirty="0"/>
          </a:p>
        </p:txBody>
      </p:sp>
      <p:sp>
        <p:nvSpPr>
          <p:cNvPr id="8" name="文字方塊 7"/>
          <p:cNvSpPr txBox="1"/>
          <p:nvPr/>
        </p:nvSpPr>
        <p:spPr>
          <a:xfrm>
            <a:off x="323528" y="699541"/>
            <a:ext cx="7992888" cy="1323439"/>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使用 </a:t>
            </a:r>
            <a:r>
              <a:rPr lang="en-US" altLang="zh-TW" sz="1600" b="1" dirty="0" smtClean="0"/>
              <a:t>Dependency Walker</a:t>
            </a:r>
            <a:r>
              <a:rPr lang="zh-TW" altLang="en-US" sz="1600" b="1" dirty="0" smtClean="0"/>
              <a:t> </a:t>
            </a:r>
            <a:r>
              <a:rPr lang="zh-TW" altLang="en-US" sz="1600" b="1" dirty="0"/>
              <a:t>可以</a:t>
            </a:r>
            <a:r>
              <a:rPr lang="zh-TW" altLang="en-US" sz="1600" b="1" dirty="0" smtClean="0"/>
              <a:t>檢查 </a:t>
            </a:r>
            <a:r>
              <a:rPr lang="en-US" altLang="zh-TW" sz="1600" b="1" dirty="0" smtClean="0"/>
              <a:t>windows </a:t>
            </a:r>
            <a:r>
              <a:rPr lang="zh-TW" altLang="en-US" sz="1600" b="1" dirty="0" smtClean="0"/>
              <a:t>上 </a:t>
            </a:r>
            <a:r>
              <a:rPr lang="en-US" altLang="zh-TW" sz="1600" b="1" dirty="0" smtClean="0"/>
              <a:t>.</a:t>
            </a:r>
            <a:r>
              <a:rPr lang="en-US" altLang="zh-TW" sz="1600" b="1" dirty="0" err="1" smtClean="0"/>
              <a:t>dll</a:t>
            </a:r>
            <a:r>
              <a:rPr lang="zh-TW" altLang="en-US" sz="1600" b="1" dirty="0" smtClean="0"/>
              <a:t> 或 </a:t>
            </a:r>
            <a:r>
              <a:rPr lang="en-US" altLang="zh-TW" sz="1600" b="1" dirty="0" smtClean="0"/>
              <a:t>.exe </a:t>
            </a:r>
            <a:r>
              <a:rPr lang="zh-TW" altLang="en-US" sz="1600" b="1" dirty="0" smtClean="0"/>
              <a:t>文件依賴庫的工具，可以用來分析 </a:t>
            </a:r>
            <a:r>
              <a:rPr lang="en-US" altLang="zh-TW" sz="1600" b="1" dirty="0" err="1" smtClean="0"/>
              <a:t>loadLibrary</a:t>
            </a:r>
            <a:r>
              <a:rPr lang="en-US" altLang="zh-TW" sz="1600" b="1" dirty="0" smtClean="0"/>
              <a:t>() </a:t>
            </a:r>
            <a:r>
              <a:rPr lang="zh-TW" altLang="en-US" sz="1600" b="1" dirty="0" smtClean="0"/>
              <a:t>相關的錯誤</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zh-TW" altLang="en-US" sz="1600" b="1" dirty="0" smtClean="0"/>
              <a:t>選擇 </a:t>
            </a:r>
            <a:r>
              <a:rPr lang="en-US" altLang="zh-TW" sz="1600" b="1" dirty="0" smtClean="0"/>
              <a:t>Debug </a:t>
            </a:r>
            <a:r>
              <a:rPr lang="zh-TW" altLang="en-US" sz="1600" b="1" dirty="0" smtClean="0"/>
              <a:t>資料夾下的 </a:t>
            </a:r>
            <a:r>
              <a:rPr lang="en-US" altLang="zh-TW" sz="1600" b="1" dirty="0"/>
              <a:t>TRI_TensorRT8_Interface_DLLD.dll</a:t>
            </a:r>
            <a:r>
              <a:rPr lang="zh-TW" altLang="en-US" sz="1600" b="1" dirty="0"/>
              <a:t> </a:t>
            </a:r>
            <a:r>
              <a:rPr lang="zh-TW" altLang="en-US" sz="1600" b="1" dirty="0" smtClean="0"/>
              <a:t> 進行分析，尋找載入失敗的原因</a:t>
            </a:r>
            <a:endParaRPr lang="en-US" altLang="zh-TW" sz="1600" b="1" dirty="0" smtClean="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248" y="2017025"/>
            <a:ext cx="4680520" cy="295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線單箭頭接點 10"/>
          <p:cNvCxnSpPr/>
          <p:nvPr/>
        </p:nvCxnSpPr>
        <p:spPr>
          <a:xfrm flipV="1">
            <a:off x="1187624" y="2283718"/>
            <a:ext cx="4320480" cy="21602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5580113" y="2046334"/>
            <a:ext cx="3384375" cy="830997"/>
          </a:xfrm>
          <a:prstGeom prst="rect">
            <a:avLst/>
          </a:prstGeom>
          <a:noFill/>
        </p:spPr>
        <p:txBody>
          <a:bodyPr wrap="square" rtlCol="0">
            <a:spAutoFit/>
          </a:bodyPr>
          <a:lstStyle/>
          <a:p>
            <a:r>
              <a:rPr lang="en-US" altLang="zh-TW" sz="1600" dirty="0" smtClean="0"/>
              <a:t>Cudaer64_12.dll</a:t>
            </a:r>
            <a:r>
              <a:rPr lang="zh-TW" altLang="en-US" sz="1600" dirty="0" smtClean="0"/>
              <a:t>是</a:t>
            </a:r>
            <a:r>
              <a:rPr lang="en-US" altLang="zh-TW" sz="1600" dirty="0" err="1" smtClean="0"/>
              <a:t>Cuda</a:t>
            </a:r>
            <a:r>
              <a:rPr lang="en-US" altLang="zh-TW" sz="1600" dirty="0" smtClean="0"/>
              <a:t> </a:t>
            </a:r>
            <a:r>
              <a:rPr lang="zh-TW" altLang="en-US" sz="1600" dirty="0" smtClean="0"/>
              <a:t>相關 </a:t>
            </a:r>
            <a:r>
              <a:rPr lang="en-US" altLang="zh-TW" sz="1600" dirty="0" smtClean="0"/>
              <a:t>.</a:t>
            </a:r>
            <a:r>
              <a:rPr lang="en-US" altLang="zh-TW" sz="1600" dirty="0" err="1" smtClean="0"/>
              <a:t>dll</a:t>
            </a:r>
            <a:r>
              <a:rPr lang="en-US" altLang="zh-TW" sz="1600" dirty="0" smtClean="0"/>
              <a:t> </a:t>
            </a:r>
            <a:r>
              <a:rPr lang="zh-TW" altLang="en-US" sz="1600" dirty="0" smtClean="0"/>
              <a:t>，其中缺少 </a:t>
            </a:r>
            <a:r>
              <a:rPr lang="en-US" altLang="zh-TW" sz="1600" dirty="0" smtClean="0"/>
              <a:t>nvinfer.dll &amp; nvonnxparser.dll</a:t>
            </a:r>
          </a:p>
          <a:p>
            <a:r>
              <a:rPr lang="zh-TW" altLang="en-US" sz="1600" dirty="0" smtClean="0"/>
              <a:t>判斷缺少 </a:t>
            </a:r>
            <a:r>
              <a:rPr lang="en-US" altLang="zh-TW" sz="1600" dirty="0" err="1" smtClean="0"/>
              <a:t>cuda</a:t>
            </a:r>
            <a:r>
              <a:rPr lang="zh-TW" altLang="en-US" sz="1600" dirty="0" smtClean="0"/>
              <a:t> </a:t>
            </a:r>
            <a:r>
              <a:rPr lang="en-US" altLang="zh-TW" sz="1600" dirty="0" smtClean="0"/>
              <a:t>runtime </a:t>
            </a:r>
            <a:r>
              <a:rPr lang="zh-TW" altLang="en-US" sz="1600" dirty="0" smtClean="0"/>
              <a:t>相關 </a:t>
            </a:r>
            <a:r>
              <a:rPr lang="en-US" altLang="zh-TW" sz="1600" dirty="0" smtClean="0"/>
              <a:t>.</a:t>
            </a:r>
            <a:r>
              <a:rPr lang="en-US" altLang="zh-TW" sz="1600" dirty="0" err="1" smtClean="0"/>
              <a:t>dll</a:t>
            </a:r>
            <a:endParaRPr lang="zh-TW" altLang="en-US" sz="1600"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147814"/>
            <a:ext cx="4210334" cy="159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24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60</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 </a:t>
            </a:r>
            <a:r>
              <a:rPr lang="en-US" altLang="zh-TW" sz="2000" b="1" dirty="0" smtClean="0"/>
              <a:t>SAG</a:t>
            </a:r>
            <a:r>
              <a:rPr lang="zh-TW" altLang="en-US" sz="2000" b="1" dirty="0" smtClean="0"/>
              <a:t> 整版檢測流程 </a:t>
            </a:r>
            <a:r>
              <a:rPr lang="en-US" altLang="zh-TW" sz="2000" b="1" dirty="0" smtClean="0"/>
              <a:t>( </a:t>
            </a:r>
            <a:r>
              <a:rPr lang="zh-TW" altLang="en-US" sz="2000" b="1" dirty="0" smtClean="0"/>
              <a:t>三</a:t>
            </a:r>
            <a:r>
              <a:rPr lang="en-US" altLang="zh-TW" sz="2000" b="1" dirty="0" smtClean="0"/>
              <a:t> )</a:t>
            </a:r>
            <a:endParaRPr lang="zh-TW" altLang="en-US" sz="1200" b="1" dirty="0"/>
          </a:p>
        </p:txBody>
      </p:sp>
      <p:grpSp>
        <p:nvGrpSpPr>
          <p:cNvPr id="12" name="群組 11"/>
          <p:cNvGrpSpPr/>
          <p:nvPr/>
        </p:nvGrpSpPr>
        <p:grpSpPr>
          <a:xfrm>
            <a:off x="432112" y="3042784"/>
            <a:ext cx="6174164" cy="1800200"/>
            <a:chOff x="1206148" y="2715766"/>
            <a:chExt cx="6174164" cy="1800200"/>
          </a:xfrm>
        </p:grpSpPr>
        <p:cxnSp>
          <p:nvCxnSpPr>
            <p:cNvPr id="13" name="直線單箭頭接點 12"/>
            <p:cNvCxnSpPr>
              <a:stCxn id="24" idx="2"/>
              <a:endCxn id="50" idx="0"/>
            </p:cNvCxnSpPr>
            <p:nvPr/>
          </p:nvCxnSpPr>
          <p:spPr>
            <a:xfrm>
              <a:off x="5364088" y="3286824"/>
              <a:ext cx="450079" cy="13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588312" y="3579862"/>
              <a:ext cx="792000" cy="432000"/>
            </a:xfrm>
            <a:prstGeom prst="rect">
              <a:avLst/>
            </a:prstGeom>
            <a:noFill/>
          </p:spPr>
          <p:txBody>
            <a:bodyPr wrap="square" lIns="72000" tIns="36000" rIns="72000" bIns="36000" rtlCol="0">
              <a:spAutoFit/>
            </a:bodyPr>
            <a:lstStyle/>
            <a:p>
              <a:pPr algn="ctr"/>
              <a:r>
                <a:rPr lang="en-US" altLang="zh-TW" sz="1200" dirty="0" smtClean="0"/>
                <a:t>Inspection threads</a:t>
              </a:r>
              <a:endParaRPr lang="zh-TW" altLang="en-US" sz="1200" dirty="0"/>
            </a:p>
          </p:txBody>
        </p:sp>
        <p:sp>
          <p:nvSpPr>
            <p:cNvPr id="16" name="文字方塊 15"/>
            <p:cNvSpPr txBox="1"/>
            <p:nvPr/>
          </p:nvSpPr>
          <p:spPr>
            <a:xfrm>
              <a:off x="5857460" y="3484820"/>
              <a:ext cx="540000" cy="442035"/>
            </a:xfrm>
            <a:prstGeom prst="rect">
              <a:avLst/>
            </a:prstGeom>
            <a:noFill/>
          </p:spPr>
          <p:txBody>
            <a:bodyPr wrap="square" lIns="36000" tIns="36000" rIns="36000" bIns="36000" rtlCol="0">
              <a:spAutoFit/>
            </a:bodyPr>
            <a:lstStyle/>
            <a:p>
              <a:pPr algn="ctr"/>
              <a:r>
                <a:rPr lang="en-US" altLang="zh-TW" sz="1200" dirty="0" smtClean="0"/>
                <a:t>Job queue</a:t>
              </a:r>
              <a:endParaRPr lang="zh-TW" altLang="en-US" sz="1200" dirty="0"/>
            </a:p>
          </p:txBody>
        </p:sp>
        <p:grpSp>
          <p:nvGrpSpPr>
            <p:cNvPr id="17" name="群組 16"/>
            <p:cNvGrpSpPr/>
            <p:nvPr/>
          </p:nvGrpSpPr>
          <p:grpSpPr>
            <a:xfrm>
              <a:off x="5814167" y="3056416"/>
              <a:ext cx="612000" cy="410562"/>
              <a:chOff x="5004019" y="2899219"/>
              <a:chExt cx="612000" cy="410562"/>
            </a:xfrm>
          </p:grpSpPr>
          <p:sp>
            <p:nvSpPr>
              <p:cNvPr id="50" name="矩形 49"/>
              <p:cNvSpPr/>
              <p:nvPr/>
            </p:nvSpPr>
            <p:spPr>
              <a:xfrm rot="16200000">
                <a:off x="5129999" y="2823761"/>
                <a:ext cx="36004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接點 50"/>
              <p:cNvCxnSpPr/>
              <p:nvPr/>
            </p:nvCxnSpPr>
            <p:spPr>
              <a:xfrm rot="16200000">
                <a:off x="4968035" y="3129781"/>
                <a:ext cx="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rot="16200000">
                <a:off x="5256067" y="3129781"/>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5148035" y="2899219"/>
                <a:ext cx="338554" cy="338554"/>
              </a:xfrm>
              <a:prstGeom prst="rect">
                <a:avLst/>
              </a:prstGeom>
              <a:noFill/>
            </p:spPr>
            <p:txBody>
              <a:bodyPr wrap="none" rtlCol="0">
                <a:spAutoFit/>
              </a:bodyPr>
              <a:lstStyle/>
              <a:p>
                <a:r>
                  <a:rPr lang="en-US" altLang="zh-TW" sz="1600" dirty="0" smtClean="0"/>
                  <a:t>…</a:t>
                </a:r>
                <a:endParaRPr lang="zh-TW" altLang="en-US" sz="1600" dirty="0"/>
              </a:p>
            </p:txBody>
          </p:sp>
        </p:grpSp>
        <p:sp>
          <p:nvSpPr>
            <p:cNvPr id="19" name="矩形 18"/>
            <p:cNvSpPr/>
            <p:nvPr/>
          </p:nvSpPr>
          <p:spPr>
            <a:xfrm rot="16200000">
              <a:off x="6876255" y="3147814"/>
              <a:ext cx="180000" cy="72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19"/>
            <p:cNvSpPr/>
            <p:nvPr/>
          </p:nvSpPr>
          <p:spPr>
            <a:xfrm rot="16200000">
              <a:off x="6876255" y="2643758"/>
              <a:ext cx="180000" cy="72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1" name="文字方塊 20"/>
            <p:cNvSpPr txBox="1"/>
            <p:nvPr/>
          </p:nvSpPr>
          <p:spPr>
            <a:xfrm rot="16200000">
              <a:off x="6823020" y="3077530"/>
              <a:ext cx="286471" cy="318924"/>
            </a:xfrm>
            <a:prstGeom prst="rect">
              <a:avLst/>
            </a:prstGeom>
            <a:noFill/>
          </p:spPr>
          <p:txBody>
            <a:bodyPr wrap="none" lIns="72000" tIns="36000" rIns="72000" bIns="36000" rtlCol="0">
              <a:spAutoFit/>
            </a:bodyPr>
            <a:lstStyle/>
            <a:p>
              <a:r>
                <a:rPr lang="en-US" altLang="zh-TW" sz="1600" dirty="0" smtClean="0"/>
                <a:t>…</a:t>
              </a:r>
              <a:endParaRPr lang="zh-TW" altLang="en-US" sz="1600" dirty="0"/>
            </a:p>
          </p:txBody>
        </p:sp>
        <p:cxnSp>
          <p:nvCxnSpPr>
            <p:cNvPr id="22" name="直線單箭頭接點 21"/>
            <p:cNvCxnSpPr>
              <a:endCxn id="20" idx="0"/>
            </p:cNvCxnSpPr>
            <p:nvPr/>
          </p:nvCxnSpPr>
          <p:spPr>
            <a:xfrm rot="16200000">
              <a:off x="6399252" y="3030769"/>
              <a:ext cx="234015" cy="17999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9" idx="0"/>
            </p:cNvCxnSpPr>
            <p:nvPr/>
          </p:nvCxnSpPr>
          <p:spPr>
            <a:xfrm rot="16200000" flipH="1">
              <a:off x="6417255" y="3318813"/>
              <a:ext cx="198009" cy="17999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rot="16200000">
              <a:off x="4914088" y="2926824"/>
              <a:ext cx="180000" cy="720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29" name="直線單箭頭接點 28"/>
            <p:cNvCxnSpPr>
              <a:stCxn id="41" idx="3"/>
              <a:endCxn id="46" idx="0"/>
            </p:cNvCxnSpPr>
            <p:nvPr/>
          </p:nvCxnSpPr>
          <p:spPr>
            <a:xfrm>
              <a:off x="3402148" y="3280299"/>
              <a:ext cx="215872" cy="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572000" y="2715766"/>
              <a:ext cx="792000" cy="442035"/>
            </a:xfrm>
            <a:prstGeom prst="rect">
              <a:avLst/>
            </a:prstGeom>
            <a:noFill/>
          </p:spPr>
          <p:txBody>
            <a:bodyPr wrap="square" lIns="72000" tIns="36000" rIns="72000" bIns="36000" rtlCol="0">
              <a:spAutoFit/>
            </a:bodyPr>
            <a:lstStyle/>
            <a:p>
              <a:pPr algn="ctr"/>
              <a:r>
                <a:rPr lang="en-US" altLang="zh-TW" sz="1200" dirty="0" smtClean="0"/>
                <a:t>Inference thread</a:t>
              </a:r>
              <a:endParaRPr lang="zh-TW" altLang="en-US" sz="1200" dirty="0"/>
            </a:p>
          </p:txBody>
        </p:sp>
        <p:sp>
          <p:nvSpPr>
            <p:cNvPr id="31" name="文字方塊 30"/>
            <p:cNvSpPr txBox="1"/>
            <p:nvPr/>
          </p:nvSpPr>
          <p:spPr>
            <a:xfrm>
              <a:off x="1206148" y="3153945"/>
              <a:ext cx="1044000" cy="257369"/>
            </a:xfrm>
            <a:prstGeom prst="rect">
              <a:avLst/>
            </a:prstGeom>
            <a:noFill/>
          </p:spPr>
          <p:txBody>
            <a:bodyPr wrap="square" lIns="36000" tIns="36000" rIns="36000" bIns="36000" rtlCol="0">
              <a:spAutoFit/>
            </a:bodyPr>
            <a:lstStyle/>
            <a:p>
              <a:pPr algn="ctr"/>
              <a:r>
                <a:rPr lang="en-US" altLang="zh-TW" sz="1200" dirty="0" err="1" smtClean="0"/>
                <a:t>InspectionBox</a:t>
              </a:r>
              <a:endParaRPr lang="zh-TW" altLang="en-US" sz="1200" dirty="0"/>
            </a:p>
          </p:txBody>
        </p:sp>
        <p:sp>
          <p:nvSpPr>
            <p:cNvPr id="33" name="矩形 32"/>
            <p:cNvSpPr/>
            <p:nvPr/>
          </p:nvSpPr>
          <p:spPr>
            <a:xfrm>
              <a:off x="4644008" y="3795966"/>
              <a:ext cx="756065" cy="720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200" dirty="0" err="1" smtClean="0"/>
                <a:t>AiClient</a:t>
              </a:r>
              <a:endParaRPr lang="zh-TW" altLang="en-US" sz="1200" dirty="0"/>
            </a:p>
          </p:txBody>
        </p:sp>
        <p:cxnSp>
          <p:nvCxnSpPr>
            <p:cNvPr id="34" name="直線單箭頭接點 33"/>
            <p:cNvCxnSpPr/>
            <p:nvPr/>
          </p:nvCxnSpPr>
          <p:spPr>
            <a:xfrm>
              <a:off x="4932040" y="3363838"/>
              <a:ext cx="0" cy="4320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flipV="1">
              <a:off x="5084440" y="3363838"/>
              <a:ext cx="0" cy="43200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4500040" y="3453838"/>
              <a:ext cx="432000" cy="252000"/>
            </a:xfrm>
            <a:prstGeom prst="rect">
              <a:avLst/>
            </a:prstGeom>
            <a:noFill/>
          </p:spPr>
          <p:txBody>
            <a:bodyPr wrap="square" lIns="72000" tIns="36000" rIns="72000" bIns="36000" rtlCol="0">
              <a:spAutoFit/>
            </a:bodyPr>
            <a:lstStyle/>
            <a:p>
              <a:pPr algn="ctr"/>
              <a:r>
                <a:rPr lang="en-US" altLang="zh-TW" sz="1200" dirty="0" smtClean="0"/>
                <a:t>RGB</a:t>
              </a:r>
              <a:endParaRPr lang="zh-TW" altLang="en-US" sz="1200" dirty="0"/>
            </a:p>
          </p:txBody>
        </p:sp>
        <p:sp>
          <p:nvSpPr>
            <p:cNvPr id="37" name="文字方塊 36"/>
            <p:cNvSpPr txBox="1"/>
            <p:nvPr/>
          </p:nvSpPr>
          <p:spPr>
            <a:xfrm>
              <a:off x="5112112" y="3363838"/>
              <a:ext cx="468000" cy="442035"/>
            </a:xfrm>
            <a:prstGeom prst="rect">
              <a:avLst/>
            </a:prstGeom>
            <a:noFill/>
          </p:spPr>
          <p:txBody>
            <a:bodyPr wrap="square" lIns="72000" tIns="36000" rIns="72000" bIns="36000" rtlCol="0">
              <a:spAutoFit/>
            </a:bodyPr>
            <a:lstStyle/>
            <a:p>
              <a:pPr algn="ctr"/>
              <a:r>
                <a:rPr lang="zh-TW" altLang="en-US" sz="1200" dirty="0" smtClean="0"/>
                <a:t>推論結果</a:t>
              </a:r>
              <a:endParaRPr lang="zh-TW" altLang="en-US" sz="1200" dirty="0"/>
            </a:p>
          </p:txBody>
        </p:sp>
        <p:sp>
          <p:nvSpPr>
            <p:cNvPr id="38" name="文字方塊 37"/>
            <p:cNvSpPr txBox="1"/>
            <p:nvPr/>
          </p:nvSpPr>
          <p:spPr>
            <a:xfrm>
              <a:off x="3661313" y="3497867"/>
              <a:ext cx="540000" cy="442035"/>
            </a:xfrm>
            <a:prstGeom prst="rect">
              <a:avLst/>
            </a:prstGeom>
            <a:noFill/>
          </p:spPr>
          <p:txBody>
            <a:bodyPr wrap="square" lIns="36000" tIns="36000" rIns="36000" bIns="36000" rtlCol="0">
              <a:spAutoFit/>
            </a:bodyPr>
            <a:lstStyle/>
            <a:p>
              <a:pPr algn="ctr"/>
              <a:r>
                <a:rPr lang="en-US" altLang="zh-TW" sz="1200" dirty="0" smtClean="0"/>
                <a:t>Job queue</a:t>
              </a:r>
              <a:endParaRPr lang="zh-TW" altLang="en-US" sz="1200" dirty="0"/>
            </a:p>
          </p:txBody>
        </p:sp>
        <p:grpSp>
          <p:nvGrpSpPr>
            <p:cNvPr id="39" name="群組 38"/>
            <p:cNvGrpSpPr/>
            <p:nvPr/>
          </p:nvGrpSpPr>
          <p:grpSpPr>
            <a:xfrm>
              <a:off x="3618020" y="3049758"/>
              <a:ext cx="612000" cy="410562"/>
              <a:chOff x="2771800" y="2912266"/>
              <a:chExt cx="612000" cy="410562"/>
            </a:xfrm>
          </p:grpSpPr>
          <p:sp>
            <p:nvSpPr>
              <p:cNvPr id="46" name="矩形 45"/>
              <p:cNvSpPr/>
              <p:nvPr/>
            </p:nvSpPr>
            <p:spPr>
              <a:xfrm rot="16200000">
                <a:off x="2897780" y="2836808"/>
                <a:ext cx="36004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p:nvPr/>
            </p:nvCxnSpPr>
            <p:spPr>
              <a:xfrm rot="16200000">
                <a:off x="2735816" y="3142828"/>
                <a:ext cx="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rot="16200000">
                <a:off x="3023848" y="3142828"/>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2915816" y="2912266"/>
                <a:ext cx="338554" cy="338554"/>
              </a:xfrm>
              <a:prstGeom prst="rect">
                <a:avLst/>
              </a:prstGeom>
              <a:noFill/>
            </p:spPr>
            <p:txBody>
              <a:bodyPr wrap="none" rtlCol="0">
                <a:spAutoFit/>
              </a:bodyPr>
              <a:lstStyle/>
              <a:p>
                <a:r>
                  <a:rPr lang="en-US" altLang="zh-TW" sz="1600" dirty="0" smtClean="0"/>
                  <a:t>…</a:t>
                </a:r>
                <a:endParaRPr lang="zh-TW" altLang="en-US" sz="1600" dirty="0"/>
              </a:p>
            </p:txBody>
          </p:sp>
        </p:grpSp>
        <p:cxnSp>
          <p:nvCxnSpPr>
            <p:cNvPr id="40" name="直線單箭頭接點 39"/>
            <p:cNvCxnSpPr>
              <a:stCxn id="46" idx="2"/>
              <a:endCxn id="24" idx="0"/>
            </p:cNvCxnSpPr>
            <p:nvPr/>
          </p:nvCxnSpPr>
          <p:spPr>
            <a:xfrm>
              <a:off x="4230020" y="3280300"/>
              <a:ext cx="414068" cy="652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菱形 40"/>
            <p:cNvSpPr/>
            <p:nvPr/>
          </p:nvSpPr>
          <p:spPr>
            <a:xfrm>
              <a:off x="2466148" y="3028275"/>
              <a:ext cx="936000" cy="50404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mj-lt"/>
                </a:rPr>
                <a:t>AI</a:t>
              </a:r>
              <a:r>
                <a:rPr lang="zh-TW" altLang="en-US" sz="1200" dirty="0" smtClean="0">
                  <a:latin typeface="+mj-lt"/>
                </a:rPr>
                <a:t>檢測</a:t>
              </a:r>
              <a:r>
                <a:rPr lang="en-US" altLang="zh-TW" sz="1200" dirty="0" smtClean="0">
                  <a:latin typeface="+mj-lt"/>
                </a:rPr>
                <a:t>?</a:t>
              </a:r>
              <a:endParaRPr lang="zh-TW" altLang="en-US" sz="1200" dirty="0">
                <a:latin typeface="+mj-lt"/>
              </a:endParaRPr>
            </a:p>
          </p:txBody>
        </p:sp>
        <p:cxnSp>
          <p:nvCxnSpPr>
            <p:cNvPr id="42" name="直線單箭頭接點 41"/>
            <p:cNvCxnSpPr>
              <a:stCxn id="31" idx="3"/>
              <a:endCxn id="41" idx="1"/>
            </p:cNvCxnSpPr>
            <p:nvPr/>
          </p:nvCxnSpPr>
          <p:spPr>
            <a:xfrm flipV="1">
              <a:off x="2250148" y="3280299"/>
              <a:ext cx="216000" cy="233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3358668" y="3327846"/>
              <a:ext cx="216000" cy="216000"/>
            </a:xfrm>
            <a:prstGeom prst="rect">
              <a:avLst/>
            </a:prstGeom>
            <a:noFill/>
          </p:spPr>
          <p:txBody>
            <a:bodyPr wrap="square" lIns="36000" tIns="36000" rIns="36000" bIns="36000" rtlCol="0">
              <a:spAutoFit/>
            </a:bodyPr>
            <a:lstStyle/>
            <a:p>
              <a:pPr algn="ctr"/>
              <a:r>
                <a:rPr lang="en-US" altLang="zh-TW" sz="1200" dirty="0" smtClean="0"/>
                <a:t>Y</a:t>
              </a:r>
              <a:endParaRPr lang="zh-TW" altLang="en-US" sz="1200" dirty="0"/>
            </a:p>
          </p:txBody>
        </p:sp>
        <p:cxnSp>
          <p:nvCxnSpPr>
            <p:cNvPr id="44" name="肘形接點 43"/>
            <p:cNvCxnSpPr>
              <a:stCxn id="41" idx="0"/>
              <a:endCxn id="53" idx="0"/>
            </p:cNvCxnSpPr>
            <p:nvPr/>
          </p:nvCxnSpPr>
          <p:spPr>
            <a:xfrm rot="16200000" flipH="1">
              <a:off x="4516733" y="1445689"/>
              <a:ext cx="28141" cy="3193312"/>
            </a:xfrm>
            <a:prstGeom prst="bentConnector3">
              <a:avLst>
                <a:gd name="adj1" fmla="val -1221705"/>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2987824" y="2787798"/>
              <a:ext cx="216000" cy="257369"/>
            </a:xfrm>
            <a:prstGeom prst="rect">
              <a:avLst/>
            </a:prstGeom>
            <a:noFill/>
          </p:spPr>
          <p:txBody>
            <a:bodyPr wrap="square" lIns="36000" tIns="36000" rIns="36000" bIns="36000" rtlCol="0">
              <a:spAutoFit/>
            </a:bodyPr>
            <a:lstStyle/>
            <a:p>
              <a:pPr algn="ctr"/>
              <a:r>
                <a:rPr lang="en-US" altLang="zh-TW" sz="1200" dirty="0" smtClean="0"/>
                <a:t>N</a:t>
              </a:r>
              <a:endParaRPr lang="zh-TW" altLang="en-US" sz="1200" dirty="0"/>
            </a:p>
          </p:txBody>
        </p:sp>
      </p:grpSp>
      <p:sp>
        <p:nvSpPr>
          <p:cNvPr id="84" name="文字方塊 83"/>
          <p:cNvSpPr txBox="1"/>
          <p:nvPr/>
        </p:nvSpPr>
        <p:spPr>
          <a:xfrm>
            <a:off x="6650521" y="1203598"/>
            <a:ext cx="2457983" cy="1169551"/>
          </a:xfrm>
          <a:prstGeom prst="rect">
            <a:avLst/>
          </a:prstGeom>
          <a:noFill/>
        </p:spPr>
        <p:txBody>
          <a:bodyPr wrap="square" rtlCol="0">
            <a:spAutoFit/>
          </a:bodyPr>
          <a:lstStyle/>
          <a:p>
            <a:r>
              <a:rPr lang="zh-TW" altLang="en-US" sz="1400" b="1" dirty="0" smtClean="0"/>
              <a:t>舊流程將所有檢測框審閱一遍後，再依需求做 </a:t>
            </a:r>
            <a:r>
              <a:rPr lang="en-US" altLang="zh-TW" sz="1400" b="1" dirty="0" smtClean="0"/>
              <a:t>AI </a:t>
            </a:r>
            <a:r>
              <a:rPr lang="zh-TW" altLang="en-US" sz="1400" b="1" dirty="0" smtClean="0"/>
              <a:t>推論，此舉會讓其餘 </a:t>
            </a:r>
            <a:r>
              <a:rPr lang="en-US" altLang="zh-TW" sz="1400" b="1" dirty="0" smtClean="0"/>
              <a:t>Thread </a:t>
            </a:r>
            <a:r>
              <a:rPr lang="zh-TW" altLang="en-US" sz="1400" b="1" dirty="0" smtClean="0"/>
              <a:t>等到所有檢測框都</a:t>
            </a:r>
            <a:r>
              <a:rPr lang="en-US" altLang="zh-TW" sz="1400" b="1" dirty="0" smtClean="0"/>
              <a:t>AI</a:t>
            </a:r>
            <a:r>
              <a:rPr lang="zh-TW" altLang="en-US" sz="1400" b="1" dirty="0" smtClean="0"/>
              <a:t>推論完程才會進行一般檢測</a:t>
            </a:r>
            <a:endParaRPr lang="zh-TW" altLang="en-US" sz="1400" b="1" dirty="0"/>
          </a:p>
        </p:txBody>
      </p:sp>
      <p:pic>
        <p:nvPicPr>
          <p:cNvPr id="85" name="Picture 3" descr="D:\kevin_lin\AOI AI Engine\OfflineInspect_SAG.drawio.png"/>
          <p:cNvPicPr>
            <a:picLocks noChangeAspect="1" noChangeArrowheads="1"/>
          </p:cNvPicPr>
          <p:nvPr/>
        </p:nvPicPr>
        <p:blipFill rotWithShape="1">
          <a:blip r:embed="rId2">
            <a:extLst>
              <a:ext uri="{28A0092B-C50C-407E-A947-70E740481C1C}">
                <a14:useLocalDpi xmlns:a14="http://schemas.microsoft.com/office/drawing/2010/main" val="0"/>
              </a:ext>
            </a:extLst>
          </a:blip>
          <a:srcRect t="73150"/>
          <a:stretch/>
        </p:blipFill>
        <p:spPr bwMode="auto">
          <a:xfrm>
            <a:off x="1156012" y="1219738"/>
            <a:ext cx="5295900" cy="1153411"/>
          </a:xfrm>
          <a:prstGeom prst="rect">
            <a:avLst/>
          </a:prstGeom>
          <a:noFill/>
          <a:extLst>
            <a:ext uri="{909E8E84-426E-40DD-AFC4-6F175D3DCCD1}">
              <a14:hiddenFill xmlns:a14="http://schemas.microsoft.com/office/drawing/2010/main">
                <a:solidFill>
                  <a:srgbClr val="FFFFFF"/>
                </a:solidFill>
              </a14:hiddenFill>
            </a:ext>
          </a:extLst>
        </p:spPr>
      </p:pic>
      <p:sp>
        <p:nvSpPr>
          <p:cNvPr id="86" name="文字方塊 85"/>
          <p:cNvSpPr txBox="1"/>
          <p:nvPr/>
        </p:nvSpPr>
        <p:spPr>
          <a:xfrm>
            <a:off x="6650521" y="3151051"/>
            <a:ext cx="2457983" cy="1600438"/>
          </a:xfrm>
          <a:prstGeom prst="rect">
            <a:avLst/>
          </a:prstGeom>
          <a:noFill/>
        </p:spPr>
        <p:txBody>
          <a:bodyPr wrap="square" rtlCol="0">
            <a:spAutoFit/>
          </a:bodyPr>
          <a:lstStyle/>
          <a:p>
            <a:r>
              <a:rPr lang="zh-TW" altLang="en-US" sz="1400" b="1" dirty="0" smtClean="0"/>
              <a:t>新流程將檢測框做判斷，若為</a:t>
            </a:r>
            <a:r>
              <a:rPr lang="en-US" altLang="zh-TW" sz="1400" b="1" dirty="0" smtClean="0"/>
              <a:t>AI</a:t>
            </a:r>
            <a:r>
              <a:rPr lang="zh-TW" altLang="en-US" sz="1400" b="1" dirty="0" smtClean="0"/>
              <a:t>推論則先進</a:t>
            </a:r>
            <a:r>
              <a:rPr lang="en-US" altLang="zh-TW" sz="1400" b="1" dirty="0" smtClean="0"/>
              <a:t>AI</a:t>
            </a:r>
            <a:r>
              <a:rPr lang="zh-TW" altLang="en-US" sz="1400" b="1" dirty="0" smtClean="0"/>
              <a:t> </a:t>
            </a:r>
            <a:r>
              <a:rPr lang="en-US" altLang="zh-TW" sz="1400" b="1" dirty="0" smtClean="0"/>
              <a:t>Job Queue</a:t>
            </a:r>
            <a:r>
              <a:rPr lang="zh-TW" altLang="en-US" sz="1400" b="1" dirty="0" smtClean="0"/>
              <a:t>，其餘直接進一般檢測 </a:t>
            </a:r>
            <a:r>
              <a:rPr lang="en-US" altLang="zh-TW" sz="1400" b="1" dirty="0" smtClean="0"/>
              <a:t>Job Queue</a:t>
            </a:r>
            <a:r>
              <a:rPr lang="zh-TW" altLang="en-US" sz="1400" b="1" dirty="0" smtClean="0"/>
              <a:t>。當</a:t>
            </a:r>
            <a:r>
              <a:rPr lang="en-US" altLang="zh-TW" sz="1400" b="1" dirty="0" smtClean="0"/>
              <a:t>AI Thread </a:t>
            </a:r>
            <a:r>
              <a:rPr lang="zh-TW" altLang="en-US" sz="1400" b="1" dirty="0" smtClean="0"/>
              <a:t>在推論時其餘</a:t>
            </a:r>
            <a:r>
              <a:rPr lang="en-US" altLang="zh-TW" sz="1400" b="1" dirty="0" smtClean="0"/>
              <a:t>Thread </a:t>
            </a:r>
            <a:r>
              <a:rPr lang="zh-TW" altLang="en-US" sz="1400" b="1" dirty="0" smtClean="0"/>
              <a:t>也可以先對非</a:t>
            </a:r>
            <a:r>
              <a:rPr lang="en-US" altLang="zh-TW" sz="1400" b="1" dirty="0" smtClean="0"/>
              <a:t>AI</a:t>
            </a:r>
            <a:r>
              <a:rPr lang="zh-TW" altLang="en-US" sz="1400" b="1" dirty="0" smtClean="0"/>
              <a:t>推論檢測框進行計算，以降低</a:t>
            </a:r>
            <a:r>
              <a:rPr lang="en-US" altLang="zh-TW" sz="1400" b="1" dirty="0" smtClean="0"/>
              <a:t>CT</a:t>
            </a:r>
            <a:endParaRPr lang="zh-TW" altLang="en-US" sz="1400" b="1" dirty="0"/>
          </a:p>
        </p:txBody>
      </p:sp>
    </p:spTree>
    <p:extLst>
      <p:ext uri="{BB962C8B-B14F-4D97-AF65-F5344CB8AC3E}">
        <p14:creationId xmlns:p14="http://schemas.microsoft.com/office/powerpoint/2010/main" val="664106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61</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 </a:t>
            </a:r>
            <a:r>
              <a:rPr lang="en-US" altLang="zh-TW" sz="2000" b="1" dirty="0" smtClean="0"/>
              <a:t>SAG</a:t>
            </a:r>
            <a:r>
              <a:rPr lang="zh-TW" altLang="en-US" sz="2000" b="1" dirty="0" smtClean="0"/>
              <a:t> 整</a:t>
            </a:r>
            <a:r>
              <a:rPr lang="zh-TW" altLang="en-US" sz="2000" b="1" dirty="0"/>
              <a:t>版檢測</a:t>
            </a:r>
            <a:r>
              <a:rPr lang="zh-TW" altLang="en-US" sz="2000" b="1" dirty="0" smtClean="0"/>
              <a:t>結果 </a:t>
            </a:r>
            <a:r>
              <a:rPr lang="en-US" altLang="zh-TW" sz="2000" b="1" dirty="0" smtClean="0"/>
              <a:t>CT</a:t>
            </a:r>
            <a:r>
              <a:rPr lang="zh-TW" altLang="en-US" sz="2000" b="1" dirty="0" smtClean="0"/>
              <a:t> 測試</a:t>
            </a:r>
            <a:endParaRPr lang="zh-TW" altLang="en-US" sz="1200" b="1" dirty="0"/>
          </a:p>
        </p:txBody>
      </p:sp>
      <p:sp>
        <p:nvSpPr>
          <p:cNvPr id="6" name="文字方塊 5"/>
          <p:cNvSpPr txBox="1"/>
          <p:nvPr/>
        </p:nvSpPr>
        <p:spPr>
          <a:xfrm>
            <a:off x="22760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總計 </a:t>
            </a:r>
            <a:r>
              <a:rPr lang="en-US" altLang="zh-TW" sz="1600" b="1" dirty="0"/>
              <a:t>2438 </a:t>
            </a:r>
            <a:r>
              <a:rPr lang="zh-TW" altLang="en-US" sz="1600" b="1" dirty="0"/>
              <a:t>個檢測</a:t>
            </a:r>
            <a:r>
              <a:rPr lang="zh-TW" altLang="en-US" sz="1600" b="1" dirty="0" smtClean="0"/>
              <a:t>框</a:t>
            </a:r>
            <a:endParaRPr lang="en-US" altLang="zh-TW" sz="1600" b="1" dirty="0" smtClean="0"/>
          </a:p>
          <a:p>
            <a:pPr marL="179388" indent="-179388">
              <a:buFont typeface="Wingdings" panose="05000000000000000000" pitchFamily="2" charset="2"/>
              <a:buChar char="l"/>
            </a:pPr>
            <a:r>
              <a:rPr lang="en-US" altLang="zh-TW" sz="1600" b="1" dirty="0"/>
              <a:t>AI </a:t>
            </a:r>
            <a:r>
              <a:rPr lang="zh-TW" altLang="en-US" sz="1600" b="1" dirty="0"/>
              <a:t>功能關閉 </a:t>
            </a:r>
            <a:r>
              <a:rPr lang="en-US" altLang="zh-TW" sz="1600" b="1" dirty="0" err="1"/>
              <a:t>PadMask</a:t>
            </a:r>
            <a:r>
              <a:rPr lang="en-US" altLang="zh-TW" sz="1600" b="1" dirty="0"/>
              <a:t> </a:t>
            </a:r>
            <a:r>
              <a:rPr lang="zh-TW" altLang="en-US" sz="1600" b="1" dirty="0"/>
              <a:t>和白線後 </a:t>
            </a:r>
            <a:r>
              <a:rPr lang="en-US" altLang="zh-TW" sz="1600" b="1" dirty="0"/>
              <a:t>CT</a:t>
            </a:r>
            <a:r>
              <a:rPr lang="zh-TW" altLang="en-US" sz="1600" b="1" dirty="0"/>
              <a:t> </a:t>
            </a:r>
            <a:r>
              <a:rPr lang="zh-TW" altLang="en-US" sz="1600" b="1" dirty="0" smtClean="0"/>
              <a:t>比較</a:t>
            </a:r>
            <a:endParaRPr lang="en-US" altLang="zh-TW" sz="1600" b="1" dirty="0" smtClean="0"/>
          </a:p>
          <a:p>
            <a:pPr marL="179388" indent="-179388">
              <a:buFont typeface="Wingdings" panose="05000000000000000000" pitchFamily="2" charset="2"/>
              <a:buChar char="l"/>
            </a:pPr>
            <a:r>
              <a:rPr lang="zh-TW" altLang="en-US" sz="1600" b="1" dirty="0"/>
              <a:t>在 </a:t>
            </a:r>
            <a:r>
              <a:rPr lang="en-US" altLang="zh-TW" sz="1600" b="1" dirty="0" smtClean="0"/>
              <a:t>Debug</a:t>
            </a:r>
            <a:r>
              <a:rPr lang="zh-TW" altLang="en-US" sz="1600" b="1" dirty="0" smtClean="0"/>
              <a:t> </a:t>
            </a:r>
            <a:r>
              <a:rPr lang="zh-TW" altLang="en-US" sz="1600" b="1" dirty="0"/>
              <a:t>上 </a:t>
            </a:r>
            <a:r>
              <a:rPr lang="en-US" altLang="zh-TW" sz="1600" b="1" dirty="0"/>
              <a:t>, </a:t>
            </a:r>
            <a:r>
              <a:rPr lang="en-US" altLang="zh-TW" sz="1600" b="1" dirty="0" smtClean="0"/>
              <a:t>AI</a:t>
            </a:r>
            <a:r>
              <a:rPr lang="zh-TW" altLang="en-US" sz="1600" b="1" dirty="0" smtClean="0"/>
              <a:t> 新流程會比舊流程減少約 </a:t>
            </a:r>
            <a:r>
              <a:rPr lang="en-US" altLang="zh-TW" sz="1600" b="1" dirty="0" smtClean="0"/>
              <a:t>0.8</a:t>
            </a:r>
            <a:r>
              <a:rPr lang="zh-TW" altLang="en-US" sz="1600" b="1" dirty="0" smtClean="0"/>
              <a:t>  秒模型推論時間</a:t>
            </a:r>
            <a:endParaRPr lang="en-US" altLang="zh-TW" sz="1600" b="1" dirty="0" smtClean="0"/>
          </a:p>
          <a:p>
            <a:pPr marL="179388" indent="-179388">
              <a:buFont typeface="Wingdings" panose="05000000000000000000" pitchFamily="2" charset="2"/>
              <a:buChar char="l"/>
            </a:pPr>
            <a:r>
              <a:rPr lang="en-US" altLang="zh-TW" sz="1600" b="1" dirty="0" smtClean="0"/>
              <a:t>Release</a:t>
            </a:r>
            <a:r>
              <a:rPr lang="zh-TW" altLang="en-US" sz="1600" b="1" dirty="0" smtClean="0"/>
              <a:t> 整版檢測會出現 </a:t>
            </a:r>
            <a:r>
              <a:rPr lang="en-US" altLang="zh-TW" sz="1600" b="1" dirty="0" smtClean="0"/>
              <a:t>exception</a:t>
            </a:r>
            <a:r>
              <a:rPr lang="zh-TW" altLang="en-US" sz="1600" b="1" dirty="0" smtClean="0"/>
              <a:t>，先無法進行比較</a:t>
            </a:r>
            <a:r>
              <a:rPr lang="en-US" altLang="zh-TW" sz="1600" b="1" dirty="0" smtClean="0"/>
              <a:t> </a:t>
            </a:r>
          </a:p>
        </p:txBody>
      </p:sp>
      <p:sp>
        <p:nvSpPr>
          <p:cNvPr id="7" name="文字方塊 6"/>
          <p:cNvSpPr txBox="1"/>
          <p:nvPr/>
        </p:nvSpPr>
        <p:spPr>
          <a:xfrm>
            <a:off x="8259300" y="4299942"/>
            <a:ext cx="745717" cy="307777"/>
          </a:xfrm>
          <a:prstGeom prst="rect">
            <a:avLst/>
          </a:prstGeom>
          <a:noFill/>
        </p:spPr>
        <p:txBody>
          <a:bodyPr wrap="none" rtlCol="0">
            <a:spAutoFit/>
          </a:bodyPr>
          <a:lstStyle/>
          <a:p>
            <a:r>
              <a:rPr lang="zh-TW" altLang="en-US" sz="1400" b="1" dirty="0"/>
              <a:t>單位 </a:t>
            </a:r>
            <a:r>
              <a:rPr lang="en-US" altLang="zh-TW" sz="1400" b="1" dirty="0"/>
              <a:t>: </a:t>
            </a:r>
            <a:r>
              <a:rPr lang="en-US" altLang="zh-TW" sz="1400" b="1" dirty="0" smtClean="0"/>
              <a:t>s</a:t>
            </a:r>
            <a:endParaRPr lang="zh-TW" altLang="en-US" sz="1400" b="1" dirty="0"/>
          </a:p>
        </p:txBody>
      </p:sp>
      <p:graphicFrame>
        <p:nvGraphicFramePr>
          <p:cNvPr id="12" name="表格 11"/>
          <p:cNvGraphicFramePr>
            <a:graphicFrameLocks noGrp="1"/>
          </p:cNvGraphicFramePr>
          <p:nvPr>
            <p:extLst>
              <p:ext uri="{D42A27DB-BD31-4B8C-83A1-F6EECF244321}">
                <p14:modId xmlns:p14="http://schemas.microsoft.com/office/powerpoint/2010/main" val="2875629363"/>
              </p:ext>
            </p:extLst>
          </p:nvPr>
        </p:nvGraphicFramePr>
        <p:xfrm>
          <a:off x="227604" y="2931790"/>
          <a:ext cx="8023743" cy="1478280"/>
        </p:xfrm>
        <a:graphic>
          <a:graphicData uri="http://schemas.openxmlformats.org/drawingml/2006/table">
            <a:tbl>
              <a:tblPr firstRow="1" bandRow="1">
                <a:tableStyleId>{5C22544A-7EE6-4342-B048-85BDC9FD1C3A}</a:tableStyleId>
              </a:tblPr>
              <a:tblGrid>
                <a:gridCol w="1320060"/>
                <a:gridCol w="1080120"/>
                <a:gridCol w="1152128"/>
                <a:gridCol w="1152128"/>
                <a:gridCol w="1152128"/>
                <a:gridCol w="1020930"/>
                <a:gridCol w="1146249"/>
              </a:tblGrid>
              <a:tr h="298832">
                <a:tc>
                  <a:txBody>
                    <a:bodyPr/>
                    <a:lstStyle/>
                    <a:p>
                      <a:pPr algn="ctr"/>
                      <a:r>
                        <a:rPr lang="en-US" altLang="zh-TW" dirty="0" smtClean="0"/>
                        <a:t>Debug</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舊流程</a:t>
                      </a:r>
                      <a:endParaRPr lang="zh-TW" altLang="en-US" dirty="0"/>
                    </a:p>
                  </a:txBody>
                  <a:tcPr/>
                </a:tc>
                <a:tc>
                  <a:txBody>
                    <a:bodyPr/>
                    <a:lstStyle/>
                    <a:p>
                      <a:pPr algn="ctr"/>
                      <a:r>
                        <a:rPr lang="en-US" altLang="zh-TW" dirty="0" smtClean="0"/>
                        <a:t>9.6</a:t>
                      </a:r>
                      <a:endParaRPr lang="zh-TW" altLang="en-US" dirty="0"/>
                    </a:p>
                  </a:txBody>
                  <a:tcPr/>
                </a:tc>
                <a:tc>
                  <a:txBody>
                    <a:bodyPr/>
                    <a:lstStyle/>
                    <a:p>
                      <a:pPr algn="ctr"/>
                      <a:r>
                        <a:rPr lang="en-US" altLang="zh-TW" dirty="0" smtClean="0"/>
                        <a:t>9.5</a:t>
                      </a:r>
                      <a:endParaRPr lang="zh-TW" altLang="en-US" dirty="0"/>
                    </a:p>
                  </a:txBody>
                  <a:tcPr/>
                </a:tc>
                <a:tc>
                  <a:txBody>
                    <a:bodyPr/>
                    <a:lstStyle/>
                    <a:p>
                      <a:pPr algn="ctr"/>
                      <a:r>
                        <a:rPr lang="en-US" altLang="zh-TW" dirty="0" smtClean="0"/>
                        <a:t>9.4</a:t>
                      </a:r>
                      <a:endParaRPr lang="zh-TW" altLang="en-US" dirty="0"/>
                    </a:p>
                  </a:txBody>
                  <a:tcPr/>
                </a:tc>
                <a:tc>
                  <a:txBody>
                    <a:bodyPr/>
                    <a:lstStyle/>
                    <a:p>
                      <a:pPr algn="ctr"/>
                      <a:r>
                        <a:rPr lang="en-US" altLang="zh-TW" dirty="0" smtClean="0"/>
                        <a:t>9.5</a:t>
                      </a:r>
                      <a:endParaRPr lang="zh-TW" altLang="en-US" dirty="0"/>
                    </a:p>
                  </a:txBody>
                  <a:tcPr/>
                </a:tc>
                <a:tc>
                  <a:txBody>
                    <a:bodyPr/>
                    <a:lstStyle/>
                    <a:p>
                      <a:pPr algn="ctr"/>
                      <a:r>
                        <a:rPr lang="en-US" altLang="zh-TW" dirty="0" smtClean="0"/>
                        <a:t>9.4</a:t>
                      </a:r>
                      <a:endParaRPr lang="zh-TW" altLang="en-US" dirty="0"/>
                    </a:p>
                  </a:txBody>
                  <a:tcPr/>
                </a:tc>
                <a:tc>
                  <a:txBody>
                    <a:bodyPr/>
                    <a:lstStyle/>
                    <a:p>
                      <a:pPr algn="ctr"/>
                      <a:r>
                        <a:rPr lang="en-US" altLang="zh-TW" dirty="0" smtClean="0"/>
                        <a:t>9.48</a:t>
                      </a:r>
                      <a:endParaRPr lang="zh-TW" altLang="en-US" dirty="0"/>
                    </a:p>
                  </a:txBody>
                  <a:tcPr/>
                </a:tc>
              </a:tr>
              <a:tr h="370840">
                <a:tc>
                  <a:txBody>
                    <a:bodyPr/>
                    <a:lstStyle/>
                    <a:p>
                      <a:pPr algn="ctr"/>
                      <a:r>
                        <a:rPr lang="en-US" altLang="zh-TW" dirty="0" smtClean="0"/>
                        <a:t>AI</a:t>
                      </a:r>
                      <a:r>
                        <a:rPr lang="zh-TW" altLang="en-US" dirty="0" smtClean="0"/>
                        <a:t> 新流程</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8.5</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8.7</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8.9</a:t>
                      </a:r>
                      <a:endParaRPr lang="zh-TW" altLang="en-US" dirty="0" smtClean="0"/>
                    </a:p>
                  </a:txBody>
                  <a:tcPr/>
                </a:tc>
                <a:tc>
                  <a:txBody>
                    <a:bodyPr/>
                    <a:lstStyle/>
                    <a:p>
                      <a:pPr algn="ctr"/>
                      <a:r>
                        <a:rPr lang="en-US" altLang="zh-TW" dirty="0" smtClean="0"/>
                        <a:t>8.8</a:t>
                      </a:r>
                      <a:endParaRPr lang="zh-TW" altLang="en-US" dirty="0"/>
                    </a:p>
                  </a:txBody>
                  <a:tcPr/>
                </a:tc>
                <a:tc>
                  <a:txBody>
                    <a:bodyPr/>
                    <a:lstStyle/>
                    <a:p>
                      <a:pPr algn="ctr"/>
                      <a:r>
                        <a:rPr lang="en-US" altLang="zh-TW" dirty="0" smtClean="0"/>
                        <a:t>8.4</a:t>
                      </a:r>
                      <a:endParaRPr lang="zh-TW" altLang="en-US" dirty="0"/>
                    </a:p>
                  </a:txBody>
                  <a:tcPr/>
                </a:tc>
                <a:tc>
                  <a:txBody>
                    <a:bodyPr/>
                    <a:lstStyle/>
                    <a:p>
                      <a:pPr algn="ctr"/>
                      <a:r>
                        <a:rPr lang="en-US" altLang="zh-TW" dirty="0" smtClean="0"/>
                        <a:t>8.66</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7.9</a:t>
                      </a:r>
                      <a:endParaRPr lang="zh-TW" altLang="en-US" dirty="0"/>
                    </a:p>
                  </a:txBody>
                  <a:tcPr/>
                </a:tc>
                <a:tc>
                  <a:txBody>
                    <a:bodyPr/>
                    <a:lstStyle/>
                    <a:p>
                      <a:pPr algn="ctr"/>
                      <a:r>
                        <a:rPr lang="en-US" altLang="zh-TW" dirty="0" smtClean="0"/>
                        <a:t>8.2</a:t>
                      </a:r>
                      <a:endParaRPr lang="zh-TW" altLang="en-US" dirty="0"/>
                    </a:p>
                  </a:txBody>
                  <a:tcPr/>
                </a:tc>
                <a:tc>
                  <a:txBody>
                    <a:bodyPr/>
                    <a:lstStyle/>
                    <a:p>
                      <a:pPr algn="ctr"/>
                      <a:r>
                        <a:rPr lang="en-US" altLang="zh-TW" dirty="0" smtClean="0"/>
                        <a:t>8.0</a:t>
                      </a:r>
                      <a:endParaRPr lang="zh-TW" altLang="en-US" dirty="0"/>
                    </a:p>
                  </a:txBody>
                  <a:tcPr/>
                </a:tc>
                <a:tc>
                  <a:txBody>
                    <a:bodyPr/>
                    <a:lstStyle/>
                    <a:p>
                      <a:pPr algn="ctr"/>
                      <a:r>
                        <a:rPr lang="en-US" altLang="zh-TW" dirty="0" smtClean="0"/>
                        <a:t>8.1</a:t>
                      </a:r>
                      <a:endParaRPr lang="zh-TW" altLang="en-US" dirty="0"/>
                    </a:p>
                  </a:txBody>
                  <a:tcPr/>
                </a:tc>
                <a:tc>
                  <a:txBody>
                    <a:bodyPr/>
                    <a:lstStyle/>
                    <a:p>
                      <a:pPr algn="ctr"/>
                      <a:r>
                        <a:rPr lang="en-US" altLang="zh-TW" dirty="0" smtClean="0"/>
                        <a:t>7.9</a:t>
                      </a:r>
                      <a:endParaRPr lang="zh-TW" altLang="en-US" dirty="0"/>
                    </a:p>
                  </a:txBody>
                  <a:tcPr/>
                </a:tc>
                <a:tc>
                  <a:txBody>
                    <a:bodyPr/>
                    <a:lstStyle/>
                    <a:p>
                      <a:pPr algn="ctr"/>
                      <a:r>
                        <a:rPr lang="en-US" altLang="zh-TW" dirty="0" smtClean="0"/>
                        <a:t>8.02</a:t>
                      </a:r>
                      <a:endParaRPr lang="zh-TW" altLang="en-US" dirty="0"/>
                    </a:p>
                  </a:txBody>
                  <a:tcPr/>
                </a:tc>
              </a:tr>
            </a:tbl>
          </a:graphicData>
        </a:graphic>
      </p:graphicFrame>
    </p:spTree>
    <p:extLst>
      <p:ext uri="{BB962C8B-B14F-4D97-AF65-F5344CB8AC3E}">
        <p14:creationId xmlns:p14="http://schemas.microsoft.com/office/powerpoint/2010/main" val="401602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62</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 </a:t>
            </a:r>
            <a:r>
              <a:rPr lang="en-US" altLang="zh-TW" sz="2000" b="1" dirty="0" smtClean="0"/>
              <a:t>DS</a:t>
            </a:r>
            <a:r>
              <a:rPr lang="zh-TW" altLang="en-US" sz="2000" b="1" dirty="0" smtClean="0"/>
              <a:t> 整版檢測流程</a:t>
            </a:r>
            <a:endParaRPr lang="zh-TW" altLang="en-US" sz="1200" b="1" dirty="0"/>
          </a:p>
        </p:txBody>
      </p:sp>
      <p:pic>
        <p:nvPicPr>
          <p:cNvPr id="1026" name="Picture 2" descr="D:\kevin_lin\AOI AI Engine\OfflineInspect_DS.draw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402" y="843558"/>
            <a:ext cx="2867025" cy="410527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直線單箭頭接點 53"/>
          <p:cNvCxnSpPr/>
          <p:nvPr/>
        </p:nvCxnSpPr>
        <p:spPr>
          <a:xfrm flipV="1">
            <a:off x="3945546" y="938550"/>
            <a:ext cx="482438" cy="94994"/>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5" name="文字方塊 54"/>
          <p:cNvSpPr txBox="1"/>
          <p:nvPr/>
        </p:nvSpPr>
        <p:spPr>
          <a:xfrm>
            <a:off x="4463988" y="830828"/>
            <a:ext cx="2232248" cy="246221"/>
          </a:xfrm>
          <a:prstGeom prst="rect">
            <a:avLst/>
          </a:prstGeom>
          <a:noFill/>
        </p:spPr>
        <p:txBody>
          <a:bodyPr wrap="square" rtlCol="0">
            <a:spAutoFit/>
          </a:bodyPr>
          <a:lstStyle/>
          <a:p>
            <a:r>
              <a:rPr lang="en-US" altLang="zh-TW" sz="1000" b="1" dirty="0"/>
              <a:t>Decided by  Inspection\</a:t>
            </a:r>
            <a:r>
              <a:rPr lang="en-US" altLang="zh-TW" sz="1000" b="1" dirty="0" err="1"/>
              <a:t>UseThreadPool</a:t>
            </a:r>
            <a:endParaRPr lang="zh-TW" altLang="en-US" sz="1000" b="1" dirty="0"/>
          </a:p>
        </p:txBody>
      </p:sp>
      <p:cxnSp>
        <p:nvCxnSpPr>
          <p:cNvPr id="56" name="直線單箭頭接點 55"/>
          <p:cNvCxnSpPr/>
          <p:nvPr/>
        </p:nvCxnSpPr>
        <p:spPr>
          <a:xfrm flipV="1">
            <a:off x="3909542" y="1815376"/>
            <a:ext cx="482438" cy="94994"/>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4427984" y="1615321"/>
            <a:ext cx="2232248" cy="400110"/>
          </a:xfrm>
          <a:prstGeom prst="rect">
            <a:avLst/>
          </a:prstGeom>
          <a:noFill/>
        </p:spPr>
        <p:txBody>
          <a:bodyPr wrap="square" rtlCol="0">
            <a:spAutoFit/>
          </a:bodyPr>
          <a:lstStyle/>
          <a:p>
            <a:r>
              <a:rPr lang="en-US" altLang="zh-TW" sz="1000" b="1" dirty="0" err="1" smtClean="0"/>
              <a:t>WaitingAIJobs.Enqueue</a:t>
            </a:r>
            <a:endParaRPr lang="en-US" altLang="zh-TW" sz="1000" b="1" dirty="0" smtClean="0"/>
          </a:p>
          <a:p>
            <a:r>
              <a:rPr lang="en-US" altLang="zh-TW" sz="1000" b="1" dirty="0" err="1" smtClean="0"/>
              <a:t>WaitingJobs.Enqueue</a:t>
            </a:r>
            <a:endParaRPr lang="zh-TW" altLang="en-US" sz="1000" b="1" dirty="0"/>
          </a:p>
        </p:txBody>
      </p:sp>
      <p:cxnSp>
        <p:nvCxnSpPr>
          <p:cNvPr id="58" name="直線單箭頭接點 57"/>
          <p:cNvCxnSpPr/>
          <p:nvPr/>
        </p:nvCxnSpPr>
        <p:spPr>
          <a:xfrm flipV="1">
            <a:off x="3935787" y="2427734"/>
            <a:ext cx="482438" cy="94994"/>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文字方塊 58"/>
          <p:cNvSpPr txBox="1"/>
          <p:nvPr/>
        </p:nvSpPr>
        <p:spPr>
          <a:xfrm>
            <a:off x="4454013" y="2227679"/>
            <a:ext cx="2232248" cy="246221"/>
          </a:xfrm>
          <a:prstGeom prst="rect">
            <a:avLst/>
          </a:prstGeom>
          <a:noFill/>
        </p:spPr>
        <p:txBody>
          <a:bodyPr wrap="square" rtlCol="0">
            <a:spAutoFit/>
          </a:bodyPr>
          <a:lstStyle/>
          <a:p>
            <a:r>
              <a:rPr lang="en-US" altLang="zh-TW" sz="1000" b="1" dirty="0" err="1" smtClean="0"/>
              <a:t>boxCount</a:t>
            </a:r>
            <a:r>
              <a:rPr lang="en-US" altLang="zh-TW" sz="1000" b="1" dirty="0" smtClean="0"/>
              <a:t> / ( </a:t>
            </a:r>
            <a:r>
              <a:rPr lang="en-US" altLang="zh-TW" sz="1000" b="1" dirty="0" err="1" smtClean="0"/>
              <a:t>threadCount</a:t>
            </a:r>
            <a:r>
              <a:rPr lang="en-US" altLang="zh-TW" sz="1000" b="1" dirty="0" smtClean="0"/>
              <a:t> - </a:t>
            </a:r>
            <a:r>
              <a:rPr lang="en-US" altLang="zh-TW" sz="1000" b="1" dirty="0" err="1" smtClean="0"/>
              <a:t>AIThread</a:t>
            </a:r>
            <a:r>
              <a:rPr lang="en-US" altLang="zh-TW" sz="1000" b="1" dirty="0" smtClean="0"/>
              <a:t> )</a:t>
            </a:r>
            <a:endParaRPr lang="zh-TW" altLang="en-US" sz="1000" b="1" dirty="0"/>
          </a:p>
        </p:txBody>
      </p:sp>
      <p:sp>
        <p:nvSpPr>
          <p:cNvPr id="60" name="文字方塊 59"/>
          <p:cNvSpPr txBox="1"/>
          <p:nvPr/>
        </p:nvSpPr>
        <p:spPr>
          <a:xfrm>
            <a:off x="6156176" y="3500643"/>
            <a:ext cx="2232248" cy="400110"/>
          </a:xfrm>
          <a:prstGeom prst="rect">
            <a:avLst/>
          </a:prstGeom>
          <a:noFill/>
        </p:spPr>
        <p:txBody>
          <a:bodyPr wrap="square" rtlCol="0">
            <a:spAutoFit/>
          </a:bodyPr>
          <a:lstStyle/>
          <a:p>
            <a:r>
              <a:rPr lang="en-US" altLang="zh-TW" sz="1000" b="1" dirty="0" smtClean="0"/>
              <a:t>If need AI</a:t>
            </a:r>
            <a:r>
              <a:rPr lang="zh-TW" altLang="en-US" sz="1000" b="1" dirty="0" smtClean="0"/>
              <a:t> </a:t>
            </a:r>
            <a:r>
              <a:rPr lang="en-US" altLang="zh-TW" sz="1000" b="1" dirty="0" smtClean="0"/>
              <a:t>Thread,</a:t>
            </a:r>
          </a:p>
          <a:p>
            <a:r>
              <a:rPr lang="en-US" altLang="zh-TW" sz="1000" b="1" dirty="0" smtClean="0"/>
              <a:t>Set </a:t>
            </a:r>
            <a:r>
              <a:rPr lang="en-US" altLang="zh-TW" sz="1000" b="1" dirty="0" err="1" smtClean="0"/>
              <a:t>ThreadCount</a:t>
            </a:r>
            <a:r>
              <a:rPr lang="en-US" altLang="zh-TW" sz="1000" b="1" dirty="0" smtClean="0"/>
              <a:t> as AI Thread</a:t>
            </a:r>
            <a:endParaRPr lang="zh-TW" altLang="en-US" sz="1000" b="1" dirty="0"/>
          </a:p>
        </p:txBody>
      </p:sp>
      <p:cxnSp>
        <p:nvCxnSpPr>
          <p:cNvPr id="61" name="直線單箭頭接點 60"/>
          <p:cNvCxnSpPr/>
          <p:nvPr/>
        </p:nvCxnSpPr>
        <p:spPr>
          <a:xfrm flipV="1">
            <a:off x="5623427" y="3651870"/>
            <a:ext cx="482438" cy="94994"/>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9853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63</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新版 </a:t>
            </a:r>
            <a:r>
              <a:rPr lang="en-US" altLang="zh-TW" sz="2000" b="1" dirty="0" err="1" smtClean="0"/>
              <a:t>cppProfiling</a:t>
            </a:r>
            <a:r>
              <a:rPr lang="zh-TW" altLang="en-US" sz="2000" b="1" dirty="0" smtClean="0"/>
              <a:t> 介紹</a:t>
            </a:r>
            <a:endParaRPr lang="zh-TW" altLang="en-US" sz="1200" b="1"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5204"/>
            <a:ext cx="8604448" cy="264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716016" y="1465204"/>
            <a:ext cx="1080120" cy="247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4757364" y="4371950"/>
            <a:ext cx="1163136" cy="400110"/>
          </a:xfrm>
          <a:prstGeom prst="rect">
            <a:avLst/>
          </a:prstGeom>
          <a:noFill/>
        </p:spPr>
        <p:txBody>
          <a:bodyPr wrap="square" rtlCol="0">
            <a:spAutoFit/>
          </a:bodyPr>
          <a:lstStyle/>
          <a:p>
            <a:r>
              <a:rPr lang="zh-TW" altLang="en-US" sz="1000" b="1" dirty="0"/>
              <a:t>各環節</a:t>
            </a:r>
            <a:r>
              <a:rPr lang="zh-TW" altLang="en-US" sz="1000" b="1" dirty="0" smtClean="0"/>
              <a:t>檢測時間</a:t>
            </a:r>
            <a:endParaRPr lang="en-US" altLang="zh-TW" sz="1000" b="1" dirty="0" smtClean="0"/>
          </a:p>
          <a:p>
            <a:r>
              <a:rPr lang="zh-TW" altLang="en-US" sz="1000" b="1" dirty="0" smtClean="0"/>
              <a:t>最長的 </a:t>
            </a:r>
            <a:r>
              <a:rPr lang="en-US" altLang="zh-TW" sz="1000" b="1" dirty="0" smtClean="0"/>
              <a:t>Thread</a:t>
            </a:r>
            <a:endParaRPr lang="zh-TW" altLang="en-US" sz="1000" b="1" dirty="0"/>
          </a:p>
        </p:txBody>
      </p:sp>
      <p:cxnSp>
        <p:nvCxnSpPr>
          <p:cNvPr id="16" name="直線單箭頭接點 15"/>
          <p:cNvCxnSpPr/>
          <p:nvPr/>
        </p:nvCxnSpPr>
        <p:spPr>
          <a:xfrm>
            <a:off x="5292080" y="3939902"/>
            <a:ext cx="46852" cy="43204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796136" y="1465204"/>
            <a:ext cx="2808312" cy="247469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6588224" y="4371950"/>
            <a:ext cx="1163136" cy="553998"/>
          </a:xfrm>
          <a:prstGeom prst="rect">
            <a:avLst/>
          </a:prstGeom>
          <a:noFill/>
        </p:spPr>
        <p:txBody>
          <a:bodyPr wrap="square" rtlCol="0">
            <a:spAutoFit/>
          </a:bodyPr>
          <a:lstStyle/>
          <a:p>
            <a:r>
              <a:rPr lang="zh-TW" altLang="en-US" sz="1000" b="1" dirty="0" smtClean="0"/>
              <a:t>單一檢測框最大檢測時間，與平均單框檢測時間</a:t>
            </a:r>
            <a:endParaRPr lang="zh-TW" altLang="en-US" sz="1000" b="1" dirty="0"/>
          </a:p>
        </p:txBody>
      </p:sp>
      <p:cxnSp>
        <p:nvCxnSpPr>
          <p:cNvPr id="21" name="直線單箭頭接點 20"/>
          <p:cNvCxnSpPr/>
          <p:nvPr/>
        </p:nvCxnSpPr>
        <p:spPr>
          <a:xfrm>
            <a:off x="7122940" y="3939902"/>
            <a:ext cx="46852" cy="43204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504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64</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程式優</a:t>
            </a:r>
            <a:r>
              <a:rPr lang="zh-TW" altLang="en-US" sz="2000" b="1" dirty="0" smtClean="0"/>
              <a:t>化後 </a:t>
            </a:r>
            <a:r>
              <a:rPr lang="en-US" altLang="zh-TW" sz="2000" b="1" dirty="0" smtClean="0"/>
              <a:t>CT</a:t>
            </a:r>
            <a:r>
              <a:rPr lang="zh-TW" altLang="en-US" sz="2000" b="1" dirty="0" smtClean="0"/>
              <a:t> 比較</a:t>
            </a:r>
            <a:endParaRPr lang="zh-TW" altLang="en-US" sz="1200" b="1" dirty="0"/>
          </a:p>
        </p:txBody>
      </p:sp>
      <p:sp>
        <p:nvSpPr>
          <p:cNvPr id="15" name="文字方塊 14"/>
          <p:cNvSpPr txBox="1"/>
          <p:nvPr/>
        </p:nvSpPr>
        <p:spPr>
          <a:xfrm>
            <a:off x="2699792" y="4371950"/>
            <a:ext cx="1584176" cy="400110"/>
          </a:xfrm>
          <a:prstGeom prst="rect">
            <a:avLst/>
          </a:prstGeom>
          <a:noFill/>
        </p:spPr>
        <p:txBody>
          <a:bodyPr wrap="square" rtlCol="0">
            <a:spAutoFit/>
          </a:bodyPr>
          <a:lstStyle/>
          <a:p>
            <a:r>
              <a:rPr lang="en-US" altLang="zh-TW" sz="1000" b="1" dirty="0" smtClean="0"/>
              <a:t>TensorRTImference.cpp</a:t>
            </a:r>
          </a:p>
          <a:p>
            <a:r>
              <a:rPr lang="en-US" altLang="zh-TW" sz="1000" b="1" dirty="0" smtClean="0"/>
              <a:t>AIInference.cpp </a:t>
            </a:r>
            <a:r>
              <a:rPr lang="zh-TW" altLang="en-US" sz="1000" b="1" dirty="0" smtClean="0"/>
              <a:t>優化前</a:t>
            </a:r>
            <a:r>
              <a:rPr lang="en-US" altLang="zh-TW" sz="1000" b="1" dirty="0" smtClean="0"/>
              <a:t>CT</a:t>
            </a:r>
            <a:endParaRPr lang="zh-TW" altLang="en-US" sz="1000" b="1" dirty="0"/>
          </a:p>
        </p:txBody>
      </p:sp>
      <p:cxnSp>
        <p:nvCxnSpPr>
          <p:cNvPr id="16" name="直線單箭頭接點 15"/>
          <p:cNvCxnSpPr/>
          <p:nvPr/>
        </p:nvCxnSpPr>
        <p:spPr>
          <a:xfrm>
            <a:off x="3234508" y="3795886"/>
            <a:ext cx="46852" cy="43204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7052124" y="3867894"/>
            <a:ext cx="46852" cy="43204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9" y="1491630"/>
            <a:ext cx="9217024" cy="22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字方塊 12"/>
          <p:cNvSpPr txBox="1"/>
          <p:nvPr/>
        </p:nvSpPr>
        <p:spPr>
          <a:xfrm>
            <a:off x="6306888" y="4371950"/>
            <a:ext cx="1584176" cy="400110"/>
          </a:xfrm>
          <a:prstGeom prst="rect">
            <a:avLst/>
          </a:prstGeom>
          <a:noFill/>
        </p:spPr>
        <p:txBody>
          <a:bodyPr wrap="square" rtlCol="0">
            <a:spAutoFit/>
          </a:bodyPr>
          <a:lstStyle/>
          <a:p>
            <a:r>
              <a:rPr lang="en-US" altLang="zh-TW" sz="1000" b="1" dirty="0" smtClean="0"/>
              <a:t>TensorRTImference.cpp</a:t>
            </a:r>
          </a:p>
          <a:p>
            <a:r>
              <a:rPr lang="en-US" altLang="zh-TW" sz="1000" b="1" dirty="0" smtClean="0"/>
              <a:t>AIInference.cpp </a:t>
            </a:r>
            <a:r>
              <a:rPr lang="zh-TW" altLang="en-US" sz="1000" b="1" dirty="0" smtClean="0"/>
              <a:t>優化</a:t>
            </a:r>
            <a:r>
              <a:rPr lang="zh-TW" altLang="en-US" sz="1000" b="1" dirty="0"/>
              <a:t>後</a:t>
            </a:r>
            <a:r>
              <a:rPr lang="en-US" altLang="zh-TW" sz="1000" b="1" dirty="0" smtClean="0"/>
              <a:t>CT</a:t>
            </a:r>
            <a:endParaRPr lang="zh-TW" altLang="en-US" sz="1000" b="1" dirty="0"/>
          </a:p>
        </p:txBody>
      </p:sp>
    </p:spTree>
    <p:extLst>
      <p:ext uri="{BB962C8B-B14F-4D97-AF65-F5344CB8AC3E}">
        <p14:creationId xmlns:p14="http://schemas.microsoft.com/office/powerpoint/2010/main" val="18862974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65</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a:t>
            </a:r>
            <a:r>
              <a:rPr lang="zh-TW" altLang="en-US" sz="2000" b="1" dirty="0" smtClean="0"/>
              <a:t> 模型選擇視窗</a:t>
            </a:r>
            <a:endParaRPr lang="zh-TW" altLang="en-US" sz="1200" b="1" dirty="0"/>
          </a:p>
        </p:txBody>
      </p:sp>
      <p:sp>
        <p:nvSpPr>
          <p:cNvPr id="11" name="文字方塊 10"/>
          <p:cNvSpPr txBox="1"/>
          <p:nvPr/>
        </p:nvSpPr>
        <p:spPr>
          <a:xfrm>
            <a:off x="227604" y="621347"/>
            <a:ext cx="8640960" cy="2062103"/>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需開啟註冊表 </a:t>
            </a:r>
            <a:r>
              <a:rPr lang="en-US" altLang="zh-TW" sz="1600" b="1" dirty="0" smtClean="0"/>
              <a:t>Inspection\</a:t>
            </a:r>
            <a:r>
              <a:rPr lang="en-US" altLang="zh-TW" sz="1600" b="1" dirty="0" err="1" smtClean="0"/>
              <a:t>bUseAISegmentation</a:t>
            </a:r>
            <a:r>
              <a:rPr lang="en-US" altLang="zh-TW" sz="1600" b="1" dirty="0" smtClean="0"/>
              <a:t> = 1 </a:t>
            </a:r>
            <a:r>
              <a:rPr lang="zh-TW" altLang="en-US" sz="1600" b="1" dirty="0" smtClean="0"/>
              <a:t>才顯示</a:t>
            </a:r>
            <a:endParaRPr lang="en-US" altLang="zh-TW" sz="1600" b="1" dirty="0" smtClean="0"/>
          </a:p>
          <a:p>
            <a:pPr marL="179388" indent="-179388">
              <a:buFont typeface="Wingdings" panose="05000000000000000000" pitchFamily="2" charset="2"/>
              <a:buChar char="l"/>
            </a:pPr>
            <a:r>
              <a:rPr lang="en-US" altLang="zh-TW" sz="1600" b="1" dirty="0" smtClean="0"/>
              <a:t>2.</a:t>
            </a:r>
            <a:r>
              <a:rPr lang="zh-TW" altLang="en-US" sz="1600" b="1" dirty="0" smtClean="0"/>
              <a:t>開啟 </a:t>
            </a:r>
            <a:r>
              <a:rPr lang="en-US" altLang="zh-TW" sz="1600" b="1" dirty="0" smtClean="0"/>
              <a:t>.xml</a:t>
            </a:r>
            <a:r>
              <a:rPr lang="zh-TW" altLang="en-US" sz="1600" b="1" dirty="0" smtClean="0"/>
              <a:t> 或 </a:t>
            </a:r>
            <a:r>
              <a:rPr lang="en-US" altLang="zh-TW" sz="1600" b="1" dirty="0" err="1" smtClean="0"/>
              <a:t>Rawdata</a:t>
            </a:r>
            <a:r>
              <a:rPr lang="zh-TW" altLang="en-US" sz="1600" b="1" dirty="0" smtClean="0"/>
              <a:t> 後才可選擇</a:t>
            </a:r>
            <a:endParaRPr lang="en-US" altLang="zh-TW" sz="1600" b="1" dirty="0" smtClean="0"/>
          </a:p>
          <a:p>
            <a:pPr marL="179388" indent="-179388">
              <a:buFont typeface="Wingdings" panose="05000000000000000000" pitchFamily="2" charset="2"/>
              <a:buChar char="l"/>
            </a:pPr>
            <a:r>
              <a:rPr lang="en-US" altLang="zh-TW" sz="1600" b="1" dirty="0"/>
              <a:t>3</a:t>
            </a:r>
            <a:r>
              <a:rPr lang="en-US" altLang="zh-TW" sz="1600" b="1" dirty="0" smtClean="0"/>
              <a:t>.</a:t>
            </a:r>
            <a:r>
              <a:rPr lang="zh-TW" altLang="en-US" sz="1600" b="1" dirty="0" smtClean="0"/>
              <a:t>固定讀取 </a:t>
            </a:r>
            <a:r>
              <a:rPr lang="en-US" altLang="zh-TW" sz="1600" b="1" dirty="0" smtClean="0"/>
              <a:t>C:\TR7007\AIModel </a:t>
            </a:r>
            <a:r>
              <a:rPr lang="zh-TW" altLang="en-US" sz="1600" b="1" dirty="0" smtClean="0"/>
              <a:t>內的模型檔案條列 </a:t>
            </a:r>
            <a:r>
              <a:rPr lang="en-US" altLang="zh-TW" sz="1600" b="1" dirty="0" smtClean="0"/>
              <a:t>(</a:t>
            </a:r>
            <a:r>
              <a:rPr lang="zh-TW" altLang="en-US" sz="1600" b="1" dirty="0" smtClean="0"/>
              <a:t> 至少需要 </a:t>
            </a:r>
            <a:r>
              <a:rPr lang="en-US" altLang="zh-TW" sz="1600" b="1" dirty="0" smtClean="0"/>
              <a:t>(</a:t>
            </a:r>
            <a:r>
              <a:rPr lang="zh-TW" altLang="en-US" sz="1600" b="1" dirty="0" smtClean="0"/>
              <a:t> </a:t>
            </a:r>
            <a:r>
              <a:rPr lang="en-US" altLang="zh-TW" sz="1600" b="1" dirty="0" smtClean="0"/>
              <a:t>.</a:t>
            </a:r>
            <a:r>
              <a:rPr lang="en-US" altLang="zh-TW" sz="1600" b="1" dirty="0" err="1" smtClean="0"/>
              <a:t>onnx</a:t>
            </a:r>
            <a:r>
              <a:rPr lang="en-US" altLang="zh-TW" sz="1600" b="1" dirty="0" smtClean="0"/>
              <a:t> || .</a:t>
            </a:r>
            <a:r>
              <a:rPr lang="en-US" altLang="zh-TW" sz="1600" b="1" dirty="0" err="1" smtClean="0"/>
              <a:t>trt</a:t>
            </a:r>
            <a:r>
              <a:rPr lang="zh-TW" altLang="en-US" sz="1600" b="1" dirty="0" smtClean="0"/>
              <a:t> </a:t>
            </a:r>
            <a:r>
              <a:rPr lang="en-US" altLang="zh-TW" sz="1600" b="1" dirty="0" smtClean="0"/>
              <a:t>) &amp;&amp; .txt</a:t>
            </a:r>
            <a:r>
              <a:rPr lang="zh-TW" altLang="en-US" sz="1600" b="1" dirty="0" smtClean="0"/>
              <a:t> 才會列出</a:t>
            </a:r>
            <a:r>
              <a:rPr lang="en-US" altLang="zh-TW" sz="1600" b="1" dirty="0" smtClean="0"/>
              <a:t>)</a:t>
            </a:r>
          </a:p>
          <a:p>
            <a:pPr marL="179388" indent="-179388">
              <a:buFont typeface="Wingdings" panose="05000000000000000000" pitchFamily="2" charset="2"/>
              <a:buChar char="l"/>
            </a:pPr>
            <a:r>
              <a:rPr lang="en-US" altLang="zh-TW" sz="1600" b="1" dirty="0" smtClean="0"/>
              <a:t>4.</a:t>
            </a:r>
            <a:r>
              <a:rPr lang="zh-TW" altLang="en-US" sz="1600" b="1" dirty="0" smtClean="0"/>
              <a:t>若在資料夾新增欲載入模型，需按重整後還會有新模型的列表</a:t>
            </a:r>
            <a:endParaRPr lang="en-US" altLang="zh-TW" sz="1600" b="1" dirty="0" smtClean="0"/>
          </a:p>
          <a:p>
            <a:pPr marL="179388" indent="-179388">
              <a:buFont typeface="Wingdings" panose="05000000000000000000" pitchFamily="2" charset="2"/>
              <a:buChar char="l"/>
            </a:pPr>
            <a:r>
              <a:rPr lang="en-US" altLang="zh-TW" sz="1600" b="1" dirty="0" smtClean="0"/>
              <a:t>5.</a:t>
            </a:r>
            <a:r>
              <a:rPr lang="zh-TW" altLang="en-US" sz="1600" b="1" dirty="0" smtClean="0"/>
              <a:t>模型選擇  </a:t>
            </a:r>
            <a:r>
              <a:rPr lang="en-US" altLang="zh-TW" sz="1600" b="1" dirty="0" smtClean="0"/>
              <a:t>“ </a:t>
            </a:r>
            <a:r>
              <a:rPr lang="zh-TW" altLang="en-US" sz="1600" b="1" dirty="0" smtClean="0"/>
              <a:t>無 </a:t>
            </a:r>
            <a:r>
              <a:rPr lang="en-US" altLang="zh-TW" sz="1600" b="1" dirty="0" smtClean="0"/>
              <a:t>”</a:t>
            </a:r>
            <a:r>
              <a:rPr lang="zh-TW" altLang="en-US" sz="1600" b="1" dirty="0" smtClean="0"/>
              <a:t> 則釋放模型與記憶體</a:t>
            </a:r>
            <a:endParaRPr lang="en-US" altLang="zh-TW" sz="1600" b="1" dirty="0" smtClean="0"/>
          </a:p>
          <a:p>
            <a:pPr marL="179388" indent="-179388">
              <a:buFont typeface="Wingdings" panose="05000000000000000000" pitchFamily="2" charset="2"/>
              <a:buChar char="l"/>
            </a:pPr>
            <a:r>
              <a:rPr lang="en-US" altLang="zh-TW" sz="1600" b="1" dirty="0" smtClean="0"/>
              <a:t>6.</a:t>
            </a:r>
            <a:r>
              <a:rPr lang="zh-TW" altLang="en-US" sz="1600" b="1" dirty="0" smtClean="0"/>
              <a:t>選擇新模型確認後，將會先釋放舊模型記憶體後再載入新模型</a:t>
            </a:r>
            <a:endParaRPr lang="en-US" altLang="zh-TW" sz="1600" b="1" dirty="0" smtClean="0"/>
          </a:p>
          <a:p>
            <a:pPr marL="179388" indent="-179388">
              <a:buFont typeface="Wingdings" panose="05000000000000000000" pitchFamily="2" charset="2"/>
              <a:buChar char="l"/>
            </a:pPr>
            <a:r>
              <a:rPr lang="en-US" altLang="zh-TW" sz="1600" b="1" dirty="0" smtClean="0"/>
              <a:t>7.</a:t>
            </a:r>
            <a:r>
              <a:rPr lang="zh-TW" altLang="en-US" sz="1600" b="1" dirty="0" smtClean="0"/>
              <a:t>若釋放或載入模型失敗時，會將所有 </a:t>
            </a:r>
            <a:r>
              <a:rPr lang="en-US" altLang="zh-TW" sz="1600" b="1" dirty="0" smtClean="0"/>
              <a:t>AI </a:t>
            </a:r>
            <a:r>
              <a:rPr lang="zh-TW" altLang="en-US" sz="1600" b="1" dirty="0" smtClean="0"/>
              <a:t>推論檢測框改為色彩空間，並跳出提示視窗告知</a:t>
            </a:r>
            <a:endParaRPr lang="en-US" altLang="zh-TW" sz="1600" b="1" dirty="0" smtClean="0"/>
          </a:p>
          <a:p>
            <a:pPr marL="179388" indent="-179388">
              <a:buFont typeface="Wingdings" panose="05000000000000000000" pitchFamily="2" charset="2"/>
              <a:buChar char="l"/>
            </a:pPr>
            <a:endParaRPr lang="en-US" altLang="zh-TW" sz="1600" b="1"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32" y="2562877"/>
            <a:ext cx="2767211" cy="94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1213" t="47025" r="10152"/>
          <a:stretch/>
        </p:blipFill>
        <p:spPr bwMode="auto">
          <a:xfrm>
            <a:off x="2267744" y="3071756"/>
            <a:ext cx="1296144" cy="43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734855"/>
            <a:ext cx="2520280" cy="1429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直線單箭頭接點 16"/>
          <p:cNvCxnSpPr/>
          <p:nvPr/>
        </p:nvCxnSpPr>
        <p:spPr>
          <a:xfrm flipH="1">
            <a:off x="3347864" y="3478073"/>
            <a:ext cx="216024" cy="482367"/>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3543310" y="3533866"/>
            <a:ext cx="1178052" cy="400110"/>
          </a:xfrm>
          <a:prstGeom prst="rect">
            <a:avLst/>
          </a:prstGeom>
          <a:noFill/>
        </p:spPr>
        <p:txBody>
          <a:bodyPr wrap="square" rtlCol="0">
            <a:spAutoFit/>
          </a:bodyPr>
          <a:lstStyle/>
          <a:p>
            <a:r>
              <a:rPr lang="zh-TW" altLang="en-US" sz="1000" b="1" dirty="0" smtClean="0"/>
              <a:t>固定讀取</a:t>
            </a:r>
            <a:endParaRPr lang="en-US" altLang="zh-TW" sz="1000" b="1" dirty="0" smtClean="0"/>
          </a:p>
          <a:p>
            <a:r>
              <a:rPr lang="en-US" altLang="zh-TW" sz="1000" b="1" dirty="0" err="1" smtClean="0"/>
              <a:t>AIModel</a:t>
            </a:r>
            <a:r>
              <a:rPr lang="en-US" altLang="zh-TW" sz="1000" b="1" dirty="0" smtClean="0"/>
              <a:t> </a:t>
            </a:r>
            <a:r>
              <a:rPr lang="zh-TW" altLang="en-US" sz="1000" b="1" dirty="0" smtClean="0"/>
              <a:t>資料夾</a:t>
            </a:r>
            <a:endParaRPr lang="zh-TW" altLang="en-US" sz="1000" b="1" dirty="0"/>
          </a:p>
        </p:txBody>
      </p:sp>
      <p:sp>
        <p:nvSpPr>
          <p:cNvPr id="22" name="文字方塊 21"/>
          <p:cNvSpPr txBox="1"/>
          <p:nvPr/>
        </p:nvSpPr>
        <p:spPr>
          <a:xfrm>
            <a:off x="4855454" y="3410756"/>
            <a:ext cx="1228714" cy="246221"/>
          </a:xfrm>
          <a:prstGeom prst="rect">
            <a:avLst/>
          </a:prstGeom>
          <a:noFill/>
        </p:spPr>
        <p:txBody>
          <a:bodyPr wrap="square" rtlCol="0">
            <a:spAutoFit/>
          </a:bodyPr>
          <a:lstStyle/>
          <a:p>
            <a:r>
              <a:rPr lang="zh-TW" altLang="en-US" sz="1000" b="1" dirty="0" smtClean="0"/>
              <a:t>按確認後載入模型</a:t>
            </a:r>
            <a:endParaRPr lang="zh-TW" altLang="en-US" sz="1000" b="1" dirty="0"/>
          </a:p>
        </p:txBody>
      </p:sp>
      <p:cxnSp>
        <p:nvCxnSpPr>
          <p:cNvPr id="23" name="直線單箭頭接點 22"/>
          <p:cNvCxnSpPr/>
          <p:nvPr/>
        </p:nvCxnSpPr>
        <p:spPr>
          <a:xfrm>
            <a:off x="4054587" y="3288335"/>
            <a:ext cx="648467" cy="223832"/>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3602758" y="2562877"/>
            <a:ext cx="1185266" cy="250946"/>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4832083" y="2439766"/>
            <a:ext cx="1228714" cy="400110"/>
          </a:xfrm>
          <a:prstGeom prst="rect">
            <a:avLst/>
          </a:prstGeom>
          <a:noFill/>
        </p:spPr>
        <p:txBody>
          <a:bodyPr wrap="square" rtlCol="0">
            <a:spAutoFit/>
          </a:bodyPr>
          <a:lstStyle/>
          <a:p>
            <a:r>
              <a:rPr lang="zh-TW" altLang="en-US" sz="1000" b="1" dirty="0" smtClean="0"/>
              <a:t>目前主程式載入的模型</a:t>
            </a:r>
            <a:endParaRPr lang="zh-TW" altLang="en-US" sz="1000" b="1" dirty="0"/>
          </a:p>
        </p:txBody>
      </p:sp>
      <p:cxnSp>
        <p:nvCxnSpPr>
          <p:cNvPr id="27" name="直線單箭頭接點 26"/>
          <p:cNvCxnSpPr/>
          <p:nvPr/>
        </p:nvCxnSpPr>
        <p:spPr>
          <a:xfrm>
            <a:off x="3969617" y="3000786"/>
            <a:ext cx="818407" cy="95558"/>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798433" y="2973233"/>
            <a:ext cx="1357743" cy="246221"/>
          </a:xfrm>
          <a:prstGeom prst="rect">
            <a:avLst/>
          </a:prstGeom>
          <a:noFill/>
        </p:spPr>
        <p:txBody>
          <a:bodyPr wrap="square" rtlCol="0">
            <a:spAutoFit/>
          </a:bodyPr>
          <a:lstStyle/>
          <a:p>
            <a:r>
              <a:rPr lang="zh-TW" altLang="en-US" sz="1000" b="1" dirty="0" smtClean="0"/>
              <a:t>重整目前資料夾狀態</a:t>
            </a:r>
            <a:endParaRPr lang="zh-TW" altLang="en-US" sz="1000" b="1" dirty="0"/>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884" y="3788931"/>
            <a:ext cx="3029616" cy="12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888" y="2424880"/>
            <a:ext cx="3029616" cy="131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302" y="2646027"/>
            <a:ext cx="1491777" cy="235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9105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66</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a:t>
            </a:r>
            <a:r>
              <a:rPr lang="zh-TW" altLang="en-US" sz="2000" b="1" dirty="0" smtClean="0"/>
              <a:t> 推論規格設定</a:t>
            </a:r>
            <a:endParaRPr lang="zh-TW" altLang="en-US" sz="1200" b="1" dirty="0"/>
          </a:p>
        </p:txBody>
      </p:sp>
      <p:sp>
        <p:nvSpPr>
          <p:cNvPr id="11" name="文字方塊 10"/>
          <p:cNvSpPr txBox="1"/>
          <p:nvPr/>
        </p:nvSpPr>
        <p:spPr>
          <a:xfrm>
            <a:off x="22760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開啟註冊表 </a:t>
            </a:r>
            <a:r>
              <a:rPr lang="en-US" altLang="zh-TW" sz="1600" b="1" dirty="0" smtClean="0"/>
              <a:t>Inspection\</a:t>
            </a:r>
            <a:r>
              <a:rPr lang="en-US" altLang="zh-TW" sz="1600" b="1" dirty="0" err="1" smtClean="0"/>
              <a:t>bUseAISegmentation</a:t>
            </a:r>
            <a:r>
              <a:rPr lang="en-US" altLang="zh-TW" sz="1600" b="1" dirty="0" smtClean="0"/>
              <a:t> = 1 </a:t>
            </a:r>
            <a:r>
              <a:rPr lang="zh-TW" altLang="en-US" sz="1600" b="1" dirty="0"/>
              <a:t>後</a:t>
            </a:r>
            <a:r>
              <a:rPr lang="zh-TW" altLang="en-US" sz="1600" b="1" dirty="0" smtClean="0"/>
              <a:t>顯示 </a:t>
            </a:r>
            <a:r>
              <a:rPr lang="en-US" altLang="zh-TW" sz="1600" b="1" dirty="0" smtClean="0"/>
              <a:t>“AI</a:t>
            </a:r>
            <a:r>
              <a:rPr lang="zh-TW" altLang="en-US" sz="1600" b="1" dirty="0" smtClean="0"/>
              <a:t> </a:t>
            </a:r>
            <a:r>
              <a:rPr lang="en-US" altLang="zh-TW" sz="1600" b="1" dirty="0" smtClean="0"/>
              <a:t>Inference” </a:t>
            </a:r>
            <a:r>
              <a:rPr lang="zh-TW" altLang="en-US" sz="1600" b="1" dirty="0" smtClean="0"/>
              <a:t>高度門檻值</a:t>
            </a:r>
            <a:endParaRPr lang="en-US" altLang="zh-TW" sz="1600" b="1" dirty="0" smtClean="0"/>
          </a:p>
          <a:p>
            <a:pPr marL="179388" indent="-179388">
              <a:buFont typeface="Wingdings" panose="05000000000000000000" pitchFamily="2" charset="2"/>
              <a:buChar char="l"/>
            </a:pPr>
            <a:r>
              <a:rPr lang="en-US" altLang="zh-TW" sz="1600" b="1" dirty="0" smtClean="0"/>
              <a:t>2.</a:t>
            </a:r>
            <a:r>
              <a:rPr lang="zh-TW" altLang="en-US" sz="1600" b="1" dirty="0" smtClean="0"/>
              <a:t>若選擇</a:t>
            </a:r>
            <a:r>
              <a:rPr lang="en-US" altLang="zh-TW" sz="1600" b="1" dirty="0"/>
              <a:t>“AI</a:t>
            </a:r>
            <a:r>
              <a:rPr lang="zh-TW" altLang="en-US" sz="1600" b="1" dirty="0"/>
              <a:t> </a:t>
            </a:r>
            <a:r>
              <a:rPr lang="en-US" altLang="zh-TW" sz="1600" b="1" dirty="0"/>
              <a:t>Inference” </a:t>
            </a:r>
            <a:r>
              <a:rPr lang="zh-TW" altLang="en-US" sz="1600" b="1" dirty="0" smtClean="0"/>
              <a:t>演算法時未載入模型，則會彈回至原演算法不給選定</a:t>
            </a:r>
            <a:endParaRPr lang="en-US" altLang="zh-TW" sz="1600" b="1" dirty="0" smtClean="0"/>
          </a:p>
          <a:p>
            <a:pPr marL="179388" indent="-179388">
              <a:buFont typeface="Wingdings" panose="05000000000000000000" pitchFamily="2" charset="2"/>
              <a:buChar char="l"/>
            </a:pPr>
            <a:r>
              <a:rPr lang="en-US" altLang="zh-TW" sz="1600" b="1" dirty="0" smtClean="0"/>
              <a:t>3.</a:t>
            </a:r>
            <a:r>
              <a:rPr lang="zh-TW" altLang="en-US" sz="1600" b="1" dirty="0" smtClean="0"/>
              <a:t>選定 </a:t>
            </a:r>
            <a:r>
              <a:rPr lang="en-US" altLang="zh-TW" sz="1600" b="1" dirty="0"/>
              <a:t>“AI</a:t>
            </a:r>
            <a:r>
              <a:rPr lang="zh-TW" altLang="en-US" sz="1600" b="1" dirty="0"/>
              <a:t> </a:t>
            </a:r>
            <a:r>
              <a:rPr lang="en-US" altLang="zh-TW" sz="1600" b="1" dirty="0"/>
              <a:t>Inference” </a:t>
            </a:r>
            <a:r>
              <a:rPr lang="zh-TW" altLang="en-US" sz="1600" b="1" dirty="0" smtClean="0"/>
              <a:t> 演算法後，右方色彩檢測按鈕可以開啟 </a:t>
            </a:r>
            <a:r>
              <a:rPr lang="en-US" altLang="zh-TW" sz="1600" b="1" dirty="0" smtClean="0"/>
              <a:t>AI</a:t>
            </a:r>
            <a:r>
              <a:rPr lang="zh-TW" altLang="en-US" sz="1600" b="1" dirty="0" smtClean="0"/>
              <a:t>推論視窗，設定信州參數</a:t>
            </a:r>
            <a:endParaRPr lang="en-US" altLang="zh-TW" sz="1600" b="1" dirty="0" smtClean="0"/>
          </a:p>
          <a:p>
            <a:endParaRPr lang="en-US" altLang="zh-TW" sz="1600" b="1"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309453"/>
            <a:ext cx="2044842" cy="2499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9" y="2931790"/>
            <a:ext cx="2203630" cy="946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227" y="1647572"/>
            <a:ext cx="3837457" cy="232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文字方塊 24"/>
          <p:cNvSpPr txBox="1"/>
          <p:nvPr/>
        </p:nvSpPr>
        <p:spPr>
          <a:xfrm>
            <a:off x="827584" y="2685569"/>
            <a:ext cx="1163136" cy="246221"/>
          </a:xfrm>
          <a:prstGeom prst="rect">
            <a:avLst/>
          </a:prstGeom>
          <a:noFill/>
        </p:spPr>
        <p:txBody>
          <a:bodyPr wrap="square" rtlCol="0">
            <a:spAutoFit/>
          </a:bodyPr>
          <a:lstStyle/>
          <a:p>
            <a:r>
              <a:rPr lang="zh-TW" altLang="en-US" sz="1000" b="1" dirty="0" smtClean="0"/>
              <a:t>提示視窗</a:t>
            </a:r>
            <a:endParaRPr lang="zh-TW" altLang="en-US" sz="1000" b="1" dirty="0"/>
          </a:p>
        </p:txBody>
      </p:sp>
      <p:cxnSp>
        <p:nvCxnSpPr>
          <p:cNvPr id="28" name="直線單箭頭接點 27"/>
          <p:cNvCxnSpPr/>
          <p:nvPr/>
        </p:nvCxnSpPr>
        <p:spPr>
          <a:xfrm flipV="1">
            <a:off x="4054587" y="2685569"/>
            <a:ext cx="648467" cy="257004"/>
          </a:xfrm>
          <a:prstGeom prst="straightConnector1">
            <a:avLst/>
          </a:prstGeom>
          <a:ln w="127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7747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67</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UI</a:t>
            </a:r>
            <a:r>
              <a:rPr lang="zh-TW" altLang="en-US" sz="2000" b="1" dirty="0" smtClean="0"/>
              <a:t> 討論議題</a:t>
            </a:r>
            <a:endParaRPr lang="zh-TW" altLang="en-US" sz="1200" b="1" dirty="0"/>
          </a:p>
        </p:txBody>
      </p:sp>
      <p:sp>
        <p:nvSpPr>
          <p:cNvPr id="11" name="文字方塊 10"/>
          <p:cNvSpPr txBox="1"/>
          <p:nvPr/>
        </p:nvSpPr>
        <p:spPr>
          <a:xfrm>
            <a:off x="227604" y="621347"/>
            <a:ext cx="8640960" cy="3293209"/>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1.AI</a:t>
            </a:r>
            <a:r>
              <a:rPr lang="zh-TW" altLang="en-US" sz="1600" b="1" dirty="0" smtClean="0"/>
              <a:t> 模型選擇設定的使用者權限</a:t>
            </a:r>
            <a:endParaRPr lang="en-US" altLang="zh-TW" sz="1600" b="1" dirty="0" smtClean="0"/>
          </a:p>
          <a:p>
            <a:pPr marL="636588" lvl="1" indent="-179388">
              <a:buFont typeface="Wingdings" panose="05000000000000000000" pitchFamily="2" charset="2"/>
              <a:buChar char="l"/>
            </a:pPr>
            <a:r>
              <a:rPr lang="zh-TW" altLang="en-US" sz="1600" b="1" dirty="0" smtClean="0"/>
              <a:t>由於尚不確定 </a:t>
            </a:r>
            <a:r>
              <a:rPr lang="en-US" altLang="zh-TW" sz="1600" b="1" dirty="0" smtClean="0"/>
              <a:t>AI</a:t>
            </a:r>
            <a:r>
              <a:rPr lang="zh-TW" altLang="en-US" sz="1600" b="1" dirty="0" smtClean="0"/>
              <a:t> 模型更換的頻率與需求，因此先無權限控管，待後續有需求再加入</a:t>
            </a:r>
            <a:endParaRPr lang="en-US" altLang="zh-TW" sz="1600" b="1" dirty="0"/>
          </a:p>
          <a:p>
            <a:pPr marL="636588" lvl="1"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en-US" altLang="zh-TW" sz="1600" b="1" dirty="0" smtClean="0"/>
              <a:t>2.</a:t>
            </a:r>
            <a:r>
              <a:rPr lang="zh-TW" altLang="en-US" sz="1600" b="1" dirty="0" smtClean="0"/>
              <a:t>在未明確的多 </a:t>
            </a:r>
            <a:r>
              <a:rPr lang="en-US" altLang="zh-TW" sz="1600" b="1" dirty="0" smtClean="0"/>
              <a:t>AI</a:t>
            </a:r>
            <a:r>
              <a:rPr lang="zh-TW" altLang="en-US" sz="1600" b="1" dirty="0" smtClean="0"/>
              <a:t> 模型檢測需求與設計下，開發利用 </a:t>
            </a:r>
            <a:r>
              <a:rPr lang="en-US" altLang="zh-TW" sz="1600" b="1" dirty="0" err="1" smtClean="0"/>
              <a:t>Box.specinfo</a:t>
            </a:r>
            <a:r>
              <a:rPr lang="zh-TW" altLang="en-US" sz="1600" b="1" dirty="0" smtClean="0"/>
              <a:t> 存模型檔名的設計可能有名義上衝突的疑慮，因此認為在開啟 </a:t>
            </a:r>
            <a:r>
              <a:rPr lang="en-US" altLang="zh-TW" sz="1600" b="1" dirty="0" smtClean="0"/>
              <a:t>.xml </a:t>
            </a:r>
            <a:r>
              <a:rPr lang="zh-TW" altLang="en-US" sz="1600" b="1" dirty="0" smtClean="0"/>
              <a:t>時透過 </a:t>
            </a:r>
            <a:r>
              <a:rPr lang="en-US" altLang="zh-TW" sz="1600" b="1" dirty="0" err="1" smtClean="0"/>
              <a:t>box.specinfo.AIModelName</a:t>
            </a:r>
            <a:r>
              <a:rPr lang="en-US" altLang="zh-TW" sz="1600" b="1" dirty="0" smtClean="0"/>
              <a:t> </a:t>
            </a:r>
            <a:r>
              <a:rPr lang="zh-TW" altLang="en-US" sz="1600" b="1" dirty="0" smtClean="0"/>
              <a:t>來載入模型的方式可以以其他方式替代</a:t>
            </a:r>
            <a:endParaRPr lang="en-US" altLang="zh-TW" sz="1600" b="1" dirty="0" smtClean="0"/>
          </a:p>
          <a:p>
            <a:pPr marL="636588" lvl="1" indent="-179388">
              <a:buFont typeface="Wingdings" panose="05000000000000000000" pitchFamily="2" charset="2"/>
              <a:buChar char="l"/>
            </a:pPr>
            <a:r>
              <a:rPr lang="zh-TW" altLang="en-US" sz="1600" b="1" dirty="0" smtClean="0"/>
              <a:t>後續先將 模型檔名在存取 </a:t>
            </a:r>
            <a:r>
              <a:rPr lang="en-US" altLang="zh-TW" sz="1600" b="1" dirty="0" smtClean="0"/>
              <a:t>.xml </a:t>
            </a:r>
            <a:r>
              <a:rPr lang="zh-TW" altLang="en-US" sz="1600" b="1" dirty="0" smtClean="0"/>
              <a:t>時在</a:t>
            </a:r>
            <a:r>
              <a:rPr lang="en-US" altLang="zh-TW" sz="1600" b="1" dirty="0"/>
              <a:t>C:\TR7007\AIModel</a:t>
            </a:r>
            <a:r>
              <a:rPr lang="zh-TW" altLang="en-US" sz="1600" b="1" dirty="0" smtClean="0"/>
              <a:t>下創建該 </a:t>
            </a:r>
            <a:r>
              <a:rPr lang="en-US" altLang="zh-TW" sz="1600" b="1" dirty="0" smtClean="0"/>
              <a:t>.xml </a:t>
            </a:r>
            <a:r>
              <a:rPr lang="zh-TW" altLang="en-US" sz="1600" b="1" dirty="0" smtClean="0"/>
              <a:t>名字的 </a:t>
            </a:r>
            <a:r>
              <a:rPr lang="en-US" altLang="zh-TW" sz="1600" b="1" dirty="0" smtClean="0"/>
              <a:t>.txt</a:t>
            </a:r>
            <a:r>
              <a:rPr lang="zh-TW" altLang="en-US" sz="1600" b="1" dirty="0" smtClean="0"/>
              <a:t> 存取模型檔案名稱</a:t>
            </a:r>
            <a:endParaRPr lang="en-US" altLang="zh-TW" sz="1600" b="1" dirty="0" smtClean="0"/>
          </a:p>
          <a:p>
            <a:pPr marL="636588" lvl="1" indent="-179388">
              <a:buFont typeface="Wingdings" panose="05000000000000000000" pitchFamily="2" charset="2"/>
              <a:buChar char="l"/>
            </a:pPr>
            <a:r>
              <a:rPr lang="zh-TW" altLang="en-US" sz="1600" b="1" dirty="0" smtClean="0"/>
              <a:t>載入 </a:t>
            </a:r>
            <a:r>
              <a:rPr lang="en-US" altLang="zh-TW" sz="1600" b="1" dirty="0" smtClean="0"/>
              <a:t>.xml </a:t>
            </a:r>
            <a:r>
              <a:rPr lang="zh-TW" altLang="en-US" sz="1600" b="1" dirty="0" smtClean="0"/>
              <a:t>時，若檢測框中有 </a:t>
            </a:r>
            <a:r>
              <a:rPr lang="en-US" altLang="zh-TW" sz="1600" b="1" dirty="0" smtClean="0"/>
              <a:t>AI</a:t>
            </a:r>
            <a:r>
              <a:rPr lang="zh-TW" altLang="en-US" sz="1600" b="1" dirty="0" smtClean="0"/>
              <a:t>演算法，則至</a:t>
            </a:r>
            <a:r>
              <a:rPr lang="en-US" altLang="zh-TW" sz="1600" b="1" dirty="0"/>
              <a:t>C:\</a:t>
            </a:r>
            <a:r>
              <a:rPr lang="en-US" altLang="zh-TW" sz="1600" b="1" dirty="0" smtClean="0"/>
              <a:t>TR7007\AIModel</a:t>
            </a:r>
            <a:r>
              <a:rPr lang="zh-TW" altLang="en-US" sz="1600" b="1" dirty="0" smtClean="0"/>
              <a:t>確認是否有與 </a:t>
            </a:r>
            <a:r>
              <a:rPr lang="en-US" altLang="zh-TW" sz="1600" b="1" dirty="0" smtClean="0"/>
              <a:t>.xml </a:t>
            </a:r>
            <a:r>
              <a:rPr lang="zh-TW" altLang="en-US" sz="1600" b="1" dirty="0" smtClean="0"/>
              <a:t>相同檔名的 </a:t>
            </a:r>
            <a:r>
              <a:rPr lang="en-US" altLang="zh-TW" sz="1600" b="1" dirty="0" smtClean="0"/>
              <a:t>.txt</a:t>
            </a:r>
            <a:r>
              <a:rPr lang="zh-TW" altLang="en-US" sz="1600" b="1" dirty="0" smtClean="0"/>
              <a:t>，選擇其內部記載的模型檔名載入。若無該模型檔則將 </a:t>
            </a:r>
            <a:r>
              <a:rPr lang="en-US" altLang="zh-TW" sz="1600" b="1" dirty="0" smtClean="0"/>
              <a:t>AI</a:t>
            </a:r>
            <a:r>
              <a:rPr lang="zh-TW" altLang="en-US" sz="1600" b="1" dirty="0" smtClean="0"/>
              <a:t> 演算法改成色彩空間</a:t>
            </a:r>
            <a:endParaRPr lang="en-US" altLang="zh-TW" sz="1600" b="1" dirty="0" smtClean="0"/>
          </a:p>
          <a:p>
            <a:pPr marL="636588" lvl="1" indent="-179388">
              <a:buFont typeface="Wingdings" panose="05000000000000000000" pitchFamily="2" charset="2"/>
              <a:buChar char="l"/>
            </a:pPr>
            <a:r>
              <a:rPr lang="zh-TW" altLang="en-US" sz="1600" b="1" dirty="0"/>
              <a:t>從 </a:t>
            </a:r>
            <a:r>
              <a:rPr lang="en-US" altLang="zh-TW" sz="1600" b="1" dirty="0"/>
              <a:t>C </a:t>
            </a:r>
            <a:r>
              <a:rPr lang="zh-TW" altLang="en-US" sz="1600" b="1" dirty="0"/>
              <a:t>槽讀取模型檔名的方式將增加開</a:t>
            </a:r>
            <a:r>
              <a:rPr lang="zh-TW" altLang="en-US" sz="1600" b="1" dirty="0" smtClean="0"/>
              <a:t>檔時間且需要資源維護，此種開檔方式無法推回至開發版，待需推回至開發版時宜再調整協商較合適的讀檔方式</a:t>
            </a:r>
            <a:endParaRPr lang="en-US" altLang="zh-TW" sz="1600" b="1" dirty="0" smtClean="0"/>
          </a:p>
        </p:txBody>
      </p:sp>
    </p:spTree>
    <p:extLst>
      <p:ext uri="{BB962C8B-B14F-4D97-AF65-F5344CB8AC3E}">
        <p14:creationId xmlns:p14="http://schemas.microsoft.com/office/powerpoint/2010/main" val="12643623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68</a:t>
            </a:fld>
            <a:endParaRPr lang="zh-TW" altLang="en-US"/>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err="1" smtClean="0"/>
              <a:t>TensorRT</a:t>
            </a:r>
            <a:r>
              <a:rPr lang="zh-TW" altLang="en-US" sz="2000" b="1" dirty="0" smtClean="0"/>
              <a:t> 推論待辦事項</a:t>
            </a:r>
            <a:endParaRPr lang="zh-TW" altLang="en-US" sz="1200" b="1" dirty="0"/>
          </a:p>
        </p:txBody>
      </p:sp>
      <p:sp>
        <p:nvSpPr>
          <p:cNvPr id="30" name="文字方塊 29"/>
          <p:cNvSpPr txBox="1"/>
          <p:nvPr/>
        </p:nvSpPr>
        <p:spPr>
          <a:xfrm>
            <a:off x="227604" y="621347"/>
            <a:ext cx="8640960" cy="3785652"/>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err="1" smtClean="0"/>
              <a:t>HotKey</a:t>
            </a:r>
            <a:r>
              <a:rPr lang="en-US" altLang="zh-TW" sz="1600" b="1" dirty="0" smtClean="0"/>
              <a:t> </a:t>
            </a:r>
            <a:r>
              <a:rPr lang="zh-TW" altLang="en-US" sz="1600" b="1" dirty="0" smtClean="0"/>
              <a:t>功能測試 </a:t>
            </a:r>
            <a:r>
              <a:rPr lang="en-US" altLang="zh-TW" sz="1600" b="1" dirty="0" smtClean="0"/>
              <a:t>(</a:t>
            </a:r>
            <a:r>
              <a:rPr lang="zh-TW" altLang="en-US" sz="1600" b="1" dirty="0" smtClean="0">
                <a:solidFill>
                  <a:srgbClr val="0000FF"/>
                </a:solidFill>
              </a:rPr>
              <a:t>完成</a:t>
            </a:r>
            <a:r>
              <a:rPr lang="en-US" altLang="zh-TW" sz="1600" b="1" dirty="0" smtClean="0">
                <a:solidFill>
                  <a:srgbClr val="0000FF"/>
                </a:solidFill>
              </a:rPr>
              <a:t>!</a:t>
            </a:r>
            <a:r>
              <a:rPr lang="en-US" altLang="zh-TW" sz="1600" b="1" dirty="0" smtClean="0"/>
              <a:t>)</a:t>
            </a:r>
          </a:p>
          <a:p>
            <a:pPr marL="179388" indent="-179388">
              <a:buFont typeface="Wingdings" panose="05000000000000000000" pitchFamily="2" charset="2"/>
              <a:buChar char="l"/>
            </a:pPr>
            <a:r>
              <a:rPr lang="en-US" altLang="zh-TW" sz="1600" b="1" dirty="0" smtClean="0"/>
              <a:t>UI</a:t>
            </a:r>
            <a:r>
              <a:rPr lang="zh-TW" altLang="en-US" sz="1600" b="1" dirty="0" smtClean="0"/>
              <a:t> 協助</a:t>
            </a:r>
            <a:r>
              <a:rPr lang="en-US" altLang="zh-TW" sz="1600" b="1" dirty="0" smtClean="0"/>
              <a:t>(</a:t>
            </a:r>
            <a:r>
              <a:rPr lang="zh-TW" altLang="en-US" sz="1600" b="1" dirty="0" smtClean="0"/>
              <a:t>已提供相關內容給 </a:t>
            </a:r>
            <a:r>
              <a:rPr lang="en-US" altLang="zh-TW" sz="1600" b="1" dirty="0" smtClean="0"/>
              <a:t>Lynn)</a:t>
            </a:r>
          </a:p>
          <a:p>
            <a:pPr marL="179388" indent="-179388">
              <a:buFont typeface="Wingdings" panose="05000000000000000000" pitchFamily="2" charset="2"/>
              <a:buChar char="l"/>
            </a:pPr>
            <a:r>
              <a:rPr lang="zh-TW" altLang="en-US" sz="1600" b="1" dirty="0" smtClean="0"/>
              <a:t>   </a:t>
            </a:r>
            <a:r>
              <a:rPr lang="en-US" altLang="zh-TW" sz="1600" b="1" dirty="0"/>
              <a:t>spec </a:t>
            </a:r>
            <a:r>
              <a:rPr lang="zh-TW" altLang="en-US" sz="1600" b="1" dirty="0" smtClean="0"/>
              <a:t>新增 </a:t>
            </a:r>
            <a:r>
              <a:rPr lang="en-US" altLang="zh-TW" sz="1600" b="1" dirty="0"/>
              <a:t>"AI</a:t>
            </a:r>
            <a:r>
              <a:rPr lang="zh-TW" altLang="en-US" sz="1600" b="1" dirty="0"/>
              <a:t>檢測</a:t>
            </a:r>
            <a:r>
              <a:rPr lang="en-US" altLang="zh-TW" sz="1600" b="1" dirty="0"/>
              <a:t>" </a:t>
            </a:r>
            <a:r>
              <a:rPr lang="zh-TW" altLang="en-US" sz="1600" b="1" dirty="0"/>
              <a:t>的高度門檻值選擇與套用設定 </a:t>
            </a:r>
            <a:r>
              <a:rPr lang="en-US" altLang="zh-TW" sz="1600" b="1" dirty="0" smtClean="0"/>
              <a:t>(</a:t>
            </a:r>
            <a:r>
              <a:rPr lang="zh-TW" altLang="en-US" sz="1600" b="1" dirty="0">
                <a:solidFill>
                  <a:srgbClr val="0000FF"/>
                </a:solidFill>
              </a:rPr>
              <a:t>完成</a:t>
            </a:r>
            <a:r>
              <a:rPr lang="en-US" altLang="zh-TW" sz="1600" b="1" dirty="0">
                <a:solidFill>
                  <a:srgbClr val="0000FF"/>
                </a:solidFill>
              </a:rPr>
              <a:t>!</a:t>
            </a:r>
            <a:r>
              <a:rPr lang="en-US" altLang="zh-TW" sz="1600" b="1" dirty="0" smtClean="0"/>
              <a:t>)</a:t>
            </a:r>
          </a:p>
          <a:p>
            <a:pPr marL="179388" indent="-179388">
              <a:buFont typeface="Wingdings" panose="05000000000000000000" pitchFamily="2" charset="2"/>
              <a:buChar char="l"/>
            </a:pPr>
            <a:r>
              <a:rPr lang="zh-TW" altLang="en-US" sz="1600" b="1" dirty="0"/>
              <a:t>    </a:t>
            </a:r>
            <a:r>
              <a:rPr lang="en-US" altLang="zh-TW" sz="1600" b="1" dirty="0"/>
              <a:t>" AI</a:t>
            </a:r>
            <a:r>
              <a:rPr lang="zh-TW" altLang="en-US" sz="1600" b="1" dirty="0"/>
              <a:t>檢測 </a:t>
            </a:r>
            <a:r>
              <a:rPr lang="en-US" altLang="zh-TW" sz="1600" b="1" dirty="0"/>
              <a:t>" </a:t>
            </a:r>
            <a:r>
              <a:rPr lang="zh-TW" altLang="en-US" sz="1600" b="1" dirty="0"/>
              <a:t>介面顯示 </a:t>
            </a:r>
            <a:r>
              <a:rPr lang="en-US" altLang="zh-TW" sz="1600" b="1" dirty="0"/>
              <a:t>( </a:t>
            </a:r>
            <a:r>
              <a:rPr lang="en-US" altLang="zh-TW" sz="1600" b="1" dirty="0" err="1"/>
              <a:t>RunAIForUI</a:t>
            </a:r>
            <a:r>
              <a:rPr lang="en-US" altLang="zh-TW" sz="1600" b="1" dirty="0"/>
              <a:t> ) </a:t>
            </a:r>
            <a:r>
              <a:rPr lang="zh-TW" altLang="en-US" sz="1600" b="1" dirty="0" smtClean="0"/>
              <a:t>分段</a:t>
            </a:r>
            <a:r>
              <a:rPr lang="en-US" altLang="zh-TW" sz="1600" b="1" dirty="0"/>
              <a:t>(</a:t>
            </a:r>
            <a:r>
              <a:rPr lang="zh-TW" altLang="en-US" sz="1600" b="1" dirty="0">
                <a:solidFill>
                  <a:srgbClr val="0000FF"/>
                </a:solidFill>
              </a:rPr>
              <a:t>完成</a:t>
            </a:r>
            <a:r>
              <a:rPr lang="en-US" altLang="zh-TW" sz="1600" b="1" dirty="0" smtClean="0">
                <a:solidFill>
                  <a:srgbClr val="0000FF"/>
                </a:solidFill>
              </a:rPr>
              <a:t>!</a:t>
            </a:r>
            <a:r>
              <a:rPr lang="en-US" altLang="zh-TW" sz="1600" b="1" dirty="0" smtClean="0"/>
              <a:t>)</a:t>
            </a:r>
          </a:p>
          <a:p>
            <a:pPr marL="179388" indent="-179388">
              <a:buFont typeface="Wingdings" panose="05000000000000000000" pitchFamily="2" charset="2"/>
              <a:buChar char="l"/>
            </a:pPr>
            <a:r>
              <a:rPr lang="zh-TW" altLang="en-US" sz="1600" b="1" dirty="0" smtClean="0"/>
              <a:t>   </a:t>
            </a:r>
            <a:r>
              <a:rPr lang="en-US" altLang="zh-TW" sz="1600" b="1" dirty="0"/>
              <a:t>AI </a:t>
            </a:r>
            <a:r>
              <a:rPr lang="zh-TW" altLang="en-US" sz="1600" b="1" dirty="0"/>
              <a:t>模型選擇的介面與套用</a:t>
            </a:r>
            <a:r>
              <a:rPr lang="zh-TW" altLang="en-US" sz="1600" b="1" dirty="0" smtClean="0"/>
              <a:t>設定 </a:t>
            </a:r>
            <a:r>
              <a:rPr lang="en-US" altLang="zh-TW" sz="1600" b="1" dirty="0" smtClean="0"/>
              <a:t>(</a:t>
            </a:r>
            <a:r>
              <a:rPr lang="zh-TW" altLang="en-US" sz="1600" b="1" dirty="0">
                <a:solidFill>
                  <a:srgbClr val="0000FF"/>
                </a:solidFill>
              </a:rPr>
              <a:t>完成</a:t>
            </a:r>
            <a:r>
              <a:rPr lang="en-US" altLang="zh-TW" sz="1600" b="1" dirty="0" smtClean="0">
                <a:solidFill>
                  <a:srgbClr val="0000FF"/>
                </a:solidFill>
              </a:rPr>
              <a:t>!</a:t>
            </a:r>
            <a:r>
              <a:rPr lang="en-US" altLang="zh-TW" sz="1600" b="1" dirty="0" smtClean="0"/>
              <a:t>)</a:t>
            </a:r>
          </a:p>
          <a:p>
            <a:pPr marL="179388" indent="-179388">
              <a:buFont typeface="Wingdings" panose="05000000000000000000" pitchFamily="2" charset="2"/>
              <a:buChar char="l"/>
            </a:pPr>
            <a:r>
              <a:rPr lang="zh-TW" altLang="en-US" sz="1600" b="1" dirty="0" smtClean="0"/>
              <a:t>   </a:t>
            </a:r>
            <a:r>
              <a:rPr lang="en-US" altLang="zh-TW" sz="1600" b="1" dirty="0"/>
              <a:t>AI </a:t>
            </a:r>
            <a:r>
              <a:rPr lang="zh-TW" altLang="en-US" sz="1600" b="1" dirty="0"/>
              <a:t>相關資料結構 </a:t>
            </a:r>
            <a:r>
              <a:rPr lang="en-US" altLang="zh-TW" sz="1600" b="1" dirty="0"/>
              <a:t>(</a:t>
            </a:r>
            <a:r>
              <a:rPr lang="en-US" altLang="zh-TW" sz="1600" b="1" dirty="0" err="1"/>
              <a:t>carrier.ModelName</a:t>
            </a:r>
            <a:r>
              <a:rPr lang="en-US" altLang="zh-TW" sz="1600" b="1" dirty="0"/>
              <a:t> &amp; </a:t>
            </a:r>
            <a:r>
              <a:rPr lang="en-US" altLang="zh-TW" sz="1600" b="1" dirty="0" err="1"/>
              <a:t>specInfo.ResectHeight</a:t>
            </a:r>
            <a:r>
              <a:rPr lang="en-US" altLang="zh-TW" sz="1600" b="1" dirty="0"/>
              <a:t>) </a:t>
            </a:r>
            <a:r>
              <a:rPr lang="zh-TW" altLang="en-US" sz="1600" b="1" dirty="0"/>
              <a:t>與 </a:t>
            </a:r>
            <a:r>
              <a:rPr lang="en-US" altLang="zh-TW" sz="1600" b="1" dirty="0"/>
              <a:t>.xml </a:t>
            </a:r>
            <a:r>
              <a:rPr lang="zh-TW" altLang="en-US" sz="1600" b="1" dirty="0"/>
              <a:t>存</a:t>
            </a:r>
            <a:r>
              <a:rPr lang="zh-TW" altLang="en-US" sz="1600" b="1" dirty="0" smtClean="0"/>
              <a:t>讀</a:t>
            </a:r>
            <a:endParaRPr lang="en-US" altLang="zh-TW" sz="1600" b="1" dirty="0" smtClean="0"/>
          </a:p>
          <a:p>
            <a:pPr marL="179388" indent="-179388">
              <a:buFont typeface="Wingdings" panose="05000000000000000000" pitchFamily="2" charset="2"/>
              <a:buChar char="l"/>
            </a:pPr>
            <a:r>
              <a:rPr lang="zh-TW" altLang="en-US" sz="1600" b="1" dirty="0" smtClean="0"/>
              <a:t>   開</a:t>
            </a:r>
            <a:r>
              <a:rPr lang="zh-TW" altLang="en-US" sz="1600" b="1" dirty="0"/>
              <a:t>檔流程新增載入 </a:t>
            </a:r>
            <a:r>
              <a:rPr lang="en-US" altLang="zh-TW" sz="1600" b="1" dirty="0"/>
              <a:t>AI </a:t>
            </a:r>
            <a:r>
              <a:rPr lang="zh-TW" altLang="en-US" sz="1600" b="1" dirty="0"/>
              <a:t>模型</a:t>
            </a:r>
            <a:r>
              <a:rPr lang="zh-TW" altLang="en-US" sz="1600" b="1" dirty="0" smtClean="0"/>
              <a:t>判斷</a:t>
            </a:r>
            <a:endParaRPr lang="en-US" altLang="zh-TW" sz="1600" b="1" dirty="0" smtClean="0"/>
          </a:p>
          <a:p>
            <a:pPr marL="179388" indent="-179388">
              <a:buFont typeface="Wingdings" panose="05000000000000000000" pitchFamily="2" charset="2"/>
              <a:buChar char="l"/>
            </a:pPr>
            <a:r>
              <a:rPr lang="zh-TW" altLang="en-US" sz="1600" b="1" dirty="0"/>
              <a:t> </a:t>
            </a:r>
            <a:r>
              <a:rPr lang="zh-TW" altLang="en-US" sz="1600" b="1" dirty="0" smtClean="0"/>
              <a:t>  </a:t>
            </a:r>
            <a:r>
              <a:rPr lang="en-US" altLang="zh-TW" sz="1600" b="1" dirty="0" smtClean="0"/>
              <a:t>AI</a:t>
            </a:r>
            <a:r>
              <a:rPr lang="zh-TW" altLang="en-US" sz="1600" b="1" dirty="0"/>
              <a:t>註冊表支援還原預設組</a:t>
            </a:r>
            <a:r>
              <a:rPr lang="zh-TW" altLang="en-US" sz="1600" b="1" dirty="0" smtClean="0"/>
              <a:t>態 </a:t>
            </a:r>
            <a:r>
              <a:rPr lang="en-US" altLang="zh-TW" sz="1600" b="1" dirty="0"/>
              <a:t>(</a:t>
            </a:r>
            <a:r>
              <a:rPr lang="zh-TW" altLang="en-US" sz="1600" b="1" dirty="0">
                <a:solidFill>
                  <a:srgbClr val="0000FF"/>
                </a:solidFill>
              </a:rPr>
              <a:t>完成</a:t>
            </a:r>
            <a:r>
              <a:rPr lang="en-US" altLang="zh-TW" sz="1600" b="1" dirty="0" smtClean="0">
                <a:solidFill>
                  <a:srgbClr val="0000FF"/>
                </a:solidFill>
              </a:rPr>
              <a:t>!</a:t>
            </a:r>
            <a:r>
              <a:rPr lang="en-US" altLang="zh-TW" sz="1600" b="1" dirty="0" smtClean="0"/>
              <a:t>)</a:t>
            </a:r>
          </a:p>
          <a:p>
            <a:pPr marL="179388" indent="-179388">
              <a:buFont typeface="Wingdings" panose="05000000000000000000" pitchFamily="2" charset="2"/>
              <a:buChar char="l"/>
            </a:pPr>
            <a:r>
              <a:rPr lang="zh-TW" altLang="en-US" sz="1600" b="1" dirty="0" smtClean="0"/>
              <a:t>   存取</a:t>
            </a:r>
            <a:r>
              <a:rPr lang="en-US" altLang="zh-TW" sz="1600" b="1" dirty="0"/>
              <a:t>RGB </a:t>
            </a:r>
            <a:r>
              <a:rPr lang="en-US" altLang="zh-TW" sz="1600" b="1" dirty="0" err="1"/>
              <a:t>Rawdata</a:t>
            </a:r>
            <a:r>
              <a:rPr lang="en-US" altLang="zh-TW" sz="1600" b="1" dirty="0"/>
              <a:t> ( </a:t>
            </a:r>
            <a:r>
              <a:rPr lang="en-US" altLang="zh-TW" sz="1600" b="1" dirty="0">
                <a:solidFill>
                  <a:srgbClr val="FF0000"/>
                </a:solidFill>
              </a:rPr>
              <a:t>API </a:t>
            </a:r>
            <a:r>
              <a:rPr lang="zh-TW" altLang="en-US" sz="1600" b="1" dirty="0">
                <a:solidFill>
                  <a:srgbClr val="FF0000"/>
                </a:solidFill>
              </a:rPr>
              <a:t>待</a:t>
            </a:r>
            <a:r>
              <a:rPr lang="zh-TW" altLang="en-US" sz="1600" b="1" dirty="0" smtClean="0">
                <a:solidFill>
                  <a:srgbClr val="FF0000"/>
                </a:solidFill>
              </a:rPr>
              <a:t>補 </a:t>
            </a:r>
            <a:r>
              <a:rPr lang="en-US" altLang="zh-TW" sz="1600" b="1" dirty="0" smtClean="0"/>
              <a:t>)</a:t>
            </a:r>
          </a:p>
          <a:p>
            <a:pPr marL="179388" indent="-179388">
              <a:buFont typeface="Wingdings" panose="05000000000000000000" pitchFamily="2" charset="2"/>
              <a:buChar char="l"/>
            </a:pPr>
            <a:r>
              <a:rPr lang="en-US" altLang="zh-TW" sz="1600" b="1" dirty="0" smtClean="0"/>
              <a:t>Offline </a:t>
            </a:r>
            <a:r>
              <a:rPr lang="zh-TW" altLang="en-US" sz="1600" b="1" dirty="0" smtClean="0"/>
              <a:t>單框測試 </a:t>
            </a:r>
            <a:r>
              <a:rPr lang="en-US" altLang="zh-TW" sz="1600" b="1" dirty="0" smtClean="0"/>
              <a:t>(DS</a:t>
            </a:r>
            <a:r>
              <a:rPr lang="zh-TW" altLang="en-US" sz="1600" b="1" dirty="0" smtClean="0"/>
              <a:t>、</a:t>
            </a:r>
            <a:r>
              <a:rPr lang="en-US" altLang="zh-TW" sz="1600" b="1" dirty="0" smtClean="0"/>
              <a:t>SAG)(</a:t>
            </a:r>
            <a:r>
              <a:rPr lang="zh-TW" altLang="en-US" sz="1600" b="1" dirty="0" smtClean="0"/>
              <a:t> 右鍵測試 、</a:t>
            </a:r>
            <a:r>
              <a:rPr lang="en-US" altLang="zh-TW" sz="1600" b="1" dirty="0" smtClean="0"/>
              <a:t> T</a:t>
            </a:r>
            <a:r>
              <a:rPr lang="zh-TW" altLang="en-US" sz="1600" b="1" dirty="0" smtClean="0"/>
              <a:t> 鍵 </a:t>
            </a:r>
            <a:r>
              <a:rPr lang="en-US" altLang="zh-TW" sz="1600" b="1" dirty="0" smtClean="0"/>
              <a:t>)</a:t>
            </a:r>
            <a:r>
              <a:rPr lang="zh-TW" altLang="en-US" sz="1600" b="1" dirty="0" smtClean="0"/>
              <a:t> </a:t>
            </a:r>
            <a:r>
              <a:rPr lang="en-US" altLang="zh-TW" sz="1600" b="1" dirty="0"/>
              <a:t>(</a:t>
            </a:r>
            <a:r>
              <a:rPr lang="zh-TW" altLang="en-US" sz="1600" b="1" dirty="0">
                <a:solidFill>
                  <a:srgbClr val="0000FF"/>
                </a:solidFill>
              </a:rPr>
              <a:t>完成</a:t>
            </a:r>
            <a:r>
              <a:rPr lang="en-US" altLang="zh-TW" sz="1600" b="1" dirty="0" smtClean="0">
                <a:solidFill>
                  <a:srgbClr val="0000FF"/>
                </a:solidFill>
              </a:rPr>
              <a:t>!</a:t>
            </a:r>
            <a:r>
              <a:rPr lang="en-US" altLang="zh-TW" sz="1600" b="1" dirty="0" smtClean="0"/>
              <a:t>)</a:t>
            </a:r>
          </a:p>
          <a:p>
            <a:pPr marL="179388" indent="-179388">
              <a:buFont typeface="Wingdings" panose="05000000000000000000" pitchFamily="2" charset="2"/>
              <a:buChar char="l"/>
            </a:pPr>
            <a:r>
              <a:rPr lang="en-US" altLang="zh-TW" sz="1600" b="1" dirty="0"/>
              <a:t>Offline </a:t>
            </a:r>
            <a:r>
              <a:rPr lang="zh-TW" altLang="en-US" sz="1600" b="1" dirty="0"/>
              <a:t>整</a:t>
            </a:r>
            <a:r>
              <a:rPr lang="zh-TW" altLang="en-US" sz="1600" b="1" dirty="0" smtClean="0"/>
              <a:t>版檢測 </a:t>
            </a:r>
            <a:r>
              <a:rPr lang="en-US" altLang="zh-TW" sz="1600" b="1" dirty="0"/>
              <a:t>(DS</a:t>
            </a:r>
            <a:r>
              <a:rPr lang="zh-TW" altLang="en-US" sz="1600" b="1" dirty="0"/>
              <a:t>、</a:t>
            </a:r>
            <a:r>
              <a:rPr lang="en-US" altLang="zh-TW" sz="1600" b="1" dirty="0"/>
              <a:t>SAG) </a:t>
            </a:r>
            <a:r>
              <a:rPr lang="en-US" altLang="zh-TW" sz="1600" b="1" dirty="0" smtClean="0"/>
              <a:t>(</a:t>
            </a:r>
            <a:r>
              <a:rPr lang="zh-TW" altLang="en-US" sz="1600" b="1" dirty="0">
                <a:solidFill>
                  <a:srgbClr val="0000FF"/>
                </a:solidFill>
              </a:rPr>
              <a:t>完成</a:t>
            </a:r>
            <a:r>
              <a:rPr lang="en-US" altLang="zh-TW" sz="1600" b="1" dirty="0" smtClean="0">
                <a:solidFill>
                  <a:srgbClr val="0000FF"/>
                </a:solidFill>
              </a:rPr>
              <a:t>!</a:t>
            </a:r>
            <a:r>
              <a:rPr lang="en-US" altLang="zh-TW" sz="1600" b="1" dirty="0" smtClean="0"/>
              <a:t>)</a:t>
            </a:r>
            <a:endParaRPr lang="en-US" altLang="zh-TW" sz="1600" b="1" dirty="0"/>
          </a:p>
          <a:p>
            <a:pPr marL="179388" indent="-179388">
              <a:buFont typeface="Wingdings" panose="05000000000000000000" pitchFamily="2" charset="2"/>
              <a:buChar char="l"/>
            </a:pPr>
            <a:r>
              <a:rPr lang="en-US" altLang="zh-TW" sz="1600" b="1" dirty="0" smtClean="0"/>
              <a:t>Inline </a:t>
            </a:r>
            <a:r>
              <a:rPr lang="zh-TW" altLang="en-US" sz="1600" b="1" dirty="0" smtClean="0"/>
              <a:t>單框測試</a:t>
            </a:r>
            <a:endParaRPr lang="en-US" altLang="zh-TW" sz="1600" b="1" dirty="0" smtClean="0"/>
          </a:p>
          <a:p>
            <a:pPr marL="179388" indent="-179388">
              <a:buFont typeface="Wingdings" panose="05000000000000000000" pitchFamily="2" charset="2"/>
              <a:buChar char="l"/>
            </a:pPr>
            <a:r>
              <a:rPr lang="en-US" altLang="zh-TW" sz="1600" b="1" dirty="0" smtClean="0"/>
              <a:t>Inline </a:t>
            </a:r>
            <a:r>
              <a:rPr lang="zh-TW" altLang="en-US" sz="1600" b="1" dirty="0" smtClean="0"/>
              <a:t>整版檢測</a:t>
            </a:r>
            <a:endParaRPr lang="en-US" altLang="zh-TW" sz="1600" b="1" dirty="0" smtClean="0"/>
          </a:p>
          <a:p>
            <a:pPr marL="179388" indent="-179388">
              <a:buFont typeface="Wingdings" panose="05000000000000000000" pitchFamily="2" charset="2"/>
              <a:buChar char="l"/>
            </a:pPr>
            <a:r>
              <a:rPr lang="zh-TW" altLang="en-US" sz="1600" b="1" dirty="0" smtClean="0"/>
              <a:t>撰寫說明文件 </a:t>
            </a:r>
            <a:r>
              <a:rPr lang="en-US" altLang="zh-TW" sz="1600" b="1" dirty="0" smtClean="0"/>
              <a:t>(</a:t>
            </a:r>
            <a:r>
              <a:rPr lang="zh-TW" altLang="en-US" sz="1600" b="1" dirty="0" smtClean="0"/>
              <a:t> 新機台的環境設定與安裝、 </a:t>
            </a:r>
            <a:r>
              <a:rPr lang="en-US" altLang="zh-TW" sz="1600" b="1" dirty="0" err="1" smtClean="0"/>
              <a:t>TensorRT</a:t>
            </a:r>
            <a:r>
              <a:rPr lang="en-US" altLang="zh-TW" sz="1600" b="1" dirty="0" smtClean="0"/>
              <a:t> </a:t>
            </a:r>
            <a:r>
              <a:rPr lang="zh-TW" altLang="en-US" sz="1600" b="1" dirty="0" smtClean="0"/>
              <a:t>演算法使用教學 </a:t>
            </a:r>
            <a:r>
              <a:rPr lang="en-US" altLang="zh-TW" sz="1600" b="1" dirty="0" smtClean="0"/>
              <a:t>….)</a:t>
            </a:r>
          </a:p>
          <a:p>
            <a:pPr marL="179388" indent="-179388">
              <a:buFont typeface="Wingdings" panose="05000000000000000000" pitchFamily="2" charset="2"/>
              <a:buChar char="l"/>
            </a:pPr>
            <a:endParaRPr lang="en-US" altLang="zh-TW" sz="1600" b="1" dirty="0" smtClean="0"/>
          </a:p>
        </p:txBody>
      </p:sp>
    </p:spTree>
    <p:extLst>
      <p:ext uri="{BB962C8B-B14F-4D97-AF65-F5344CB8AC3E}">
        <p14:creationId xmlns:p14="http://schemas.microsoft.com/office/powerpoint/2010/main" val="3294203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69</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XML</a:t>
            </a:r>
            <a:r>
              <a:rPr lang="zh-TW" altLang="en-US" sz="2000" b="1" dirty="0" smtClean="0"/>
              <a:t> 存讀檔</a:t>
            </a:r>
            <a:endParaRPr lang="zh-TW" altLang="en-US" sz="2000" b="1" dirty="0"/>
          </a:p>
        </p:txBody>
      </p:sp>
      <p:sp>
        <p:nvSpPr>
          <p:cNvPr id="11" name="文字方塊 10"/>
          <p:cNvSpPr txBox="1"/>
          <p:nvPr/>
        </p:nvSpPr>
        <p:spPr>
          <a:xfrm>
            <a:off x="227604" y="621347"/>
            <a:ext cx="8640960" cy="1323439"/>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新增 </a:t>
            </a:r>
            <a:r>
              <a:rPr lang="en-US" altLang="zh-TW" sz="1600" b="1" dirty="0" err="1" smtClean="0"/>
              <a:t>AIInferenceSetting</a:t>
            </a:r>
            <a:r>
              <a:rPr lang="en-US" altLang="zh-TW" sz="1600" b="1" dirty="0" smtClean="0"/>
              <a:t> </a:t>
            </a:r>
            <a:r>
              <a:rPr lang="zh-TW" altLang="en-US" sz="1600" b="1" dirty="0" smtClean="0"/>
              <a:t>結構，目前用以存取信州參數</a:t>
            </a:r>
            <a:endParaRPr lang="en-US" altLang="zh-TW" sz="1600" b="1" dirty="0" smtClean="0"/>
          </a:p>
          <a:p>
            <a:pPr marL="179388" indent="-179388">
              <a:buFont typeface="Wingdings" panose="05000000000000000000" pitchFamily="2" charset="2"/>
              <a:buChar char="l"/>
            </a:pPr>
            <a:r>
              <a:rPr lang="en-US" altLang="zh-TW" sz="1600" b="1" dirty="0" smtClean="0"/>
              <a:t>2.AI</a:t>
            </a:r>
            <a:r>
              <a:rPr lang="zh-TW" altLang="en-US" sz="1600" b="1" dirty="0" smtClean="0"/>
              <a:t> 模型檔名理應跟著 </a:t>
            </a:r>
            <a:r>
              <a:rPr lang="en-US" altLang="zh-TW" sz="1600" b="1" dirty="0" smtClean="0"/>
              <a:t>xml </a:t>
            </a:r>
            <a:r>
              <a:rPr lang="zh-TW" altLang="en-US" sz="1600" b="1" dirty="0" smtClean="0"/>
              <a:t>綁定移動，但在未確認是否會有多模型存在情況下，無法確定模型檔名要以 </a:t>
            </a:r>
            <a:r>
              <a:rPr lang="en-US" altLang="zh-TW" sz="1600" b="1" dirty="0" smtClean="0"/>
              <a:t>by Box </a:t>
            </a:r>
            <a:r>
              <a:rPr lang="zh-TW" altLang="en-US" sz="1600" b="1" dirty="0" smtClean="0"/>
              <a:t>還是 </a:t>
            </a:r>
            <a:r>
              <a:rPr lang="en-US" altLang="zh-TW" sz="1600" b="1" dirty="0" smtClean="0"/>
              <a:t>by Carrier </a:t>
            </a:r>
            <a:r>
              <a:rPr lang="zh-TW" altLang="en-US" sz="1600" b="1" dirty="0" smtClean="0"/>
              <a:t>存取。因此目前採取 </a:t>
            </a:r>
            <a:r>
              <a:rPr lang="en-US" altLang="zh-TW" sz="1600" b="1" dirty="0" smtClean="0"/>
              <a:t>C\TR7007\</a:t>
            </a:r>
            <a:r>
              <a:rPr lang="en-US" altLang="zh-TW" sz="1600" b="1" dirty="0" err="1" smtClean="0"/>
              <a:t>AIModel</a:t>
            </a:r>
            <a:r>
              <a:rPr lang="en-US" altLang="zh-TW" sz="1600" b="1" dirty="0" smtClean="0"/>
              <a:t> </a:t>
            </a:r>
            <a:r>
              <a:rPr lang="zh-TW" altLang="en-US" sz="1600" b="1" dirty="0"/>
              <a:t>讀取</a:t>
            </a:r>
            <a:r>
              <a:rPr lang="zh-TW" altLang="en-US" sz="1600" b="1" dirty="0" smtClean="0"/>
              <a:t>對應 </a:t>
            </a:r>
            <a:r>
              <a:rPr lang="en-US" altLang="zh-TW" sz="1600" b="1" dirty="0" smtClean="0"/>
              <a:t>xml</a:t>
            </a:r>
            <a:r>
              <a:rPr lang="zh-TW" altLang="en-US" sz="1600" b="1" dirty="0" smtClean="0"/>
              <a:t>名稱</a:t>
            </a:r>
            <a:r>
              <a:rPr lang="en-US" altLang="zh-TW" sz="1600" b="1" dirty="0" smtClean="0"/>
              <a:t>.txt</a:t>
            </a:r>
            <a:r>
              <a:rPr lang="zh-TW" altLang="en-US" sz="1600" b="1" dirty="0" smtClean="0"/>
              <a:t> 模型檔名的方式，存取 </a:t>
            </a:r>
            <a:r>
              <a:rPr lang="en-US" altLang="zh-TW" sz="1600" b="1" dirty="0" smtClean="0"/>
              <a:t>.xml </a:t>
            </a:r>
            <a:r>
              <a:rPr lang="zh-TW" altLang="en-US" sz="1600" b="1" dirty="0" smtClean="0"/>
              <a:t>時也會使用該方式存至 </a:t>
            </a:r>
            <a:r>
              <a:rPr lang="en-US" altLang="zh-TW" sz="1600" b="1" dirty="0" err="1" smtClean="0"/>
              <a:t>AIModel</a:t>
            </a:r>
            <a:r>
              <a:rPr lang="en-US" altLang="zh-TW" sz="1600" b="1" dirty="0" smtClean="0"/>
              <a:t> </a:t>
            </a:r>
            <a:r>
              <a:rPr lang="zh-TW" altLang="en-US" sz="1600" b="1" dirty="0" smtClean="0"/>
              <a:t>資料夾下</a:t>
            </a:r>
            <a:endParaRPr lang="en-US" altLang="zh-TW" sz="1600" b="1" dirty="0" smtClean="0"/>
          </a:p>
          <a:p>
            <a:pPr marL="179388" indent="-179388">
              <a:buFont typeface="Wingdings" panose="05000000000000000000" pitchFamily="2" charset="2"/>
              <a:buChar char="l"/>
            </a:pPr>
            <a:r>
              <a:rPr lang="en-US" altLang="zh-TW" sz="1600" b="1" dirty="0" smtClean="0"/>
              <a:t>3.</a:t>
            </a:r>
            <a:r>
              <a:rPr lang="zh-TW" altLang="en-US" sz="1600" b="1" dirty="0" smtClean="0"/>
              <a:t>推回至開發版前，會將上述方式決定後進行修改在行推回</a:t>
            </a:r>
            <a:endParaRPr lang="en-US" altLang="zh-TW" sz="1600" b="1" dirty="0" smtClean="0"/>
          </a:p>
        </p:txBody>
      </p:sp>
      <p:grpSp>
        <p:nvGrpSpPr>
          <p:cNvPr id="3" name="群組 2"/>
          <p:cNvGrpSpPr/>
          <p:nvPr/>
        </p:nvGrpSpPr>
        <p:grpSpPr>
          <a:xfrm>
            <a:off x="2843808" y="2139702"/>
            <a:ext cx="2376264" cy="2938835"/>
            <a:chOff x="1331640" y="1828411"/>
            <a:chExt cx="2901090" cy="329887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828411"/>
              <a:ext cx="2901090" cy="329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331640" y="4011910"/>
              <a:ext cx="2901090" cy="36004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378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推論建置步驟 </a:t>
            </a:r>
            <a:r>
              <a:rPr lang="en-US" altLang="zh-TW" sz="2000" b="1" dirty="0"/>
              <a:t>(</a:t>
            </a:r>
            <a:r>
              <a:rPr lang="zh-TW" altLang="en-US" sz="2000" b="1" dirty="0"/>
              <a:t> 三 </a:t>
            </a:r>
            <a:r>
              <a:rPr lang="en-US" altLang="zh-TW" sz="2000" b="1" dirty="0"/>
              <a:t>)</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t>7</a:t>
            </a:fld>
            <a:endParaRPr lang="zh-TW" altLang="en-US" dirty="0"/>
          </a:p>
        </p:txBody>
      </p:sp>
      <p:sp>
        <p:nvSpPr>
          <p:cNvPr id="8" name="文字方塊 7"/>
          <p:cNvSpPr txBox="1"/>
          <p:nvPr/>
        </p:nvSpPr>
        <p:spPr>
          <a:xfrm>
            <a:off x="323528" y="699541"/>
            <a:ext cx="7992888" cy="830997"/>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smtClean="0"/>
              <a:t>將 </a:t>
            </a:r>
            <a:r>
              <a:rPr lang="en-US" altLang="zh-TW" sz="1600" b="1" dirty="0" err="1" smtClean="0"/>
              <a:t>cuda</a:t>
            </a:r>
            <a:r>
              <a:rPr lang="zh-TW" altLang="en-US" sz="1600" b="1" dirty="0" smtClean="0"/>
              <a:t> </a:t>
            </a:r>
            <a:r>
              <a:rPr lang="en-US" altLang="zh-TW" sz="1600" b="1" dirty="0" smtClean="0"/>
              <a:t>runtime </a:t>
            </a:r>
            <a:r>
              <a:rPr lang="zh-TW" altLang="en-US" sz="1600" b="1" dirty="0" smtClean="0"/>
              <a:t>相關 </a:t>
            </a:r>
            <a:r>
              <a:rPr lang="en-US" altLang="zh-TW" sz="1600" b="1" dirty="0" smtClean="0"/>
              <a:t>.</a:t>
            </a:r>
            <a:r>
              <a:rPr lang="en-US" altLang="zh-TW" sz="1600" b="1" dirty="0" err="1" smtClean="0"/>
              <a:t>dll</a:t>
            </a:r>
            <a:r>
              <a:rPr lang="en-US" altLang="zh-TW" sz="1600" b="1" dirty="0" smtClean="0"/>
              <a:t> </a:t>
            </a:r>
            <a:r>
              <a:rPr lang="zh-TW" altLang="en-US" sz="1600" b="1" dirty="0" smtClean="0"/>
              <a:t>放置 </a:t>
            </a:r>
            <a:r>
              <a:rPr lang="en-US" altLang="zh-TW" sz="1600" b="1" dirty="0" smtClean="0"/>
              <a:t>TRI_TensorRT8_Interface_DLLD.dll</a:t>
            </a:r>
            <a:r>
              <a:rPr lang="zh-TW" altLang="en-US" sz="1600" b="1" dirty="0" smtClean="0"/>
              <a:t> 同層資料夾後，載入失敗問題解決，程式即可以正常推論 </a:t>
            </a:r>
            <a:endParaRPr lang="en-US" altLang="zh-TW" sz="1600" b="1" dirty="0" smtClean="0"/>
          </a:p>
          <a:p>
            <a:pPr marL="179388" indent="-179388">
              <a:buFont typeface="Wingdings" panose="05000000000000000000" pitchFamily="2" charset="2"/>
              <a:buChar char="l"/>
            </a:pPr>
            <a:endParaRPr lang="en-US" altLang="zh-TW" sz="1600" b="1"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333562"/>
            <a:ext cx="2094251" cy="17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628" r="65806" b="44263"/>
          <a:stretch/>
        </p:blipFill>
        <p:spPr bwMode="auto">
          <a:xfrm>
            <a:off x="5508104" y="1289361"/>
            <a:ext cx="2015976" cy="17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889963"/>
            <a:ext cx="5241850" cy="2227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11"/>
          <p:cNvSpPr txBox="1"/>
          <p:nvPr/>
        </p:nvSpPr>
        <p:spPr>
          <a:xfrm>
            <a:off x="1475656" y="4190781"/>
            <a:ext cx="2195076" cy="338554"/>
          </a:xfrm>
          <a:prstGeom prst="rect">
            <a:avLst/>
          </a:prstGeom>
          <a:noFill/>
        </p:spPr>
        <p:txBody>
          <a:bodyPr wrap="square" rtlCol="0">
            <a:spAutoFit/>
          </a:bodyPr>
          <a:lstStyle/>
          <a:p>
            <a:r>
              <a:rPr lang="zh-TW" altLang="en-US" sz="1600" dirty="0" smtClean="0"/>
              <a:t>程式可以正常推論</a:t>
            </a:r>
            <a:endParaRPr lang="zh-TW" altLang="en-US" sz="1600" dirty="0"/>
          </a:p>
        </p:txBody>
      </p:sp>
      <p:sp>
        <p:nvSpPr>
          <p:cNvPr id="13" name="文字方塊 12"/>
          <p:cNvSpPr txBox="1"/>
          <p:nvPr/>
        </p:nvSpPr>
        <p:spPr>
          <a:xfrm>
            <a:off x="7602355" y="4044567"/>
            <a:ext cx="1619920" cy="584775"/>
          </a:xfrm>
          <a:prstGeom prst="rect">
            <a:avLst/>
          </a:prstGeom>
          <a:noFill/>
        </p:spPr>
        <p:txBody>
          <a:bodyPr wrap="square" rtlCol="0">
            <a:spAutoFit/>
          </a:bodyPr>
          <a:lstStyle/>
          <a:p>
            <a:r>
              <a:rPr lang="zh-TW" altLang="en-US" sz="1600" dirty="0" smtClean="0"/>
              <a:t>補充 </a:t>
            </a:r>
            <a:r>
              <a:rPr lang="en-US" altLang="zh-TW" sz="1600" dirty="0" smtClean="0"/>
              <a:t>runtime .</a:t>
            </a:r>
            <a:r>
              <a:rPr lang="en-US" altLang="zh-TW" sz="1600" dirty="0" err="1" smtClean="0"/>
              <a:t>dll</a:t>
            </a:r>
            <a:r>
              <a:rPr lang="en-US" altLang="zh-TW" sz="1600" dirty="0" smtClean="0"/>
              <a:t> </a:t>
            </a:r>
            <a:r>
              <a:rPr lang="zh-TW" altLang="en-US" sz="1600" dirty="0" smtClean="0"/>
              <a:t>後即分析無異常</a:t>
            </a:r>
            <a:endParaRPr lang="zh-TW" altLang="en-US" sz="1600" dirty="0"/>
          </a:p>
        </p:txBody>
      </p:sp>
    </p:spTree>
    <p:extLst>
      <p:ext uri="{BB962C8B-B14F-4D97-AF65-F5344CB8AC3E}">
        <p14:creationId xmlns:p14="http://schemas.microsoft.com/office/powerpoint/2010/main" val="316191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70</a:t>
            </a:fld>
            <a:endParaRPr lang="zh-TW" altLang="en-US" dirty="0"/>
          </a:p>
        </p:txBody>
      </p:sp>
      <p:sp>
        <p:nvSpPr>
          <p:cNvPr id="5"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1200" b="1" dirty="0" smtClean="0"/>
              <a:t>XML</a:t>
            </a:r>
            <a:r>
              <a:rPr lang="zh-TW" altLang="en-US" sz="1200" b="1" dirty="0" smtClean="0"/>
              <a:t> 存讀檔</a:t>
            </a:r>
            <a:endParaRPr lang="zh-TW" altLang="en-US" sz="1200" b="1" dirty="0"/>
          </a:p>
        </p:txBody>
      </p:sp>
      <p:sp>
        <p:nvSpPr>
          <p:cNvPr id="11" name="文字方塊 10"/>
          <p:cNvSpPr txBox="1"/>
          <p:nvPr/>
        </p:nvSpPr>
        <p:spPr>
          <a:xfrm>
            <a:off x="22760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存</a:t>
            </a:r>
            <a:r>
              <a:rPr lang="en-US" altLang="zh-TW" sz="1600" b="1" dirty="0" smtClean="0"/>
              <a:t>.xml</a:t>
            </a:r>
            <a:r>
              <a:rPr lang="zh-TW" altLang="en-US" sz="1600" b="1" dirty="0" smtClean="0"/>
              <a:t>時會將模型檔名根據 </a:t>
            </a:r>
            <a:r>
              <a:rPr lang="en-US" altLang="zh-TW" sz="1600" b="1" dirty="0" smtClean="0"/>
              <a:t>xml</a:t>
            </a:r>
            <a:r>
              <a:rPr lang="zh-TW" altLang="en-US" sz="1600" b="1" dirty="0" smtClean="0"/>
              <a:t>名稱</a:t>
            </a:r>
            <a:r>
              <a:rPr lang="en-US" altLang="zh-TW" sz="1600" b="1" dirty="0" smtClean="0"/>
              <a:t>.txt </a:t>
            </a:r>
            <a:r>
              <a:rPr lang="zh-TW" altLang="en-US" sz="1600" b="1" dirty="0" smtClean="0"/>
              <a:t>，並搭配模型檔的 </a:t>
            </a:r>
            <a:r>
              <a:rPr lang="en-US" altLang="zh-TW" sz="1600" b="1" dirty="0" smtClean="0"/>
              <a:t>.</a:t>
            </a:r>
            <a:r>
              <a:rPr lang="en-US" altLang="zh-TW" sz="1600" b="1" dirty="0" err="1" smtClean="0"/>
              <a:t>onnx</a:t>
            </a:r>
            <a:r>
              <a:rPr lang="zh-TW" altLang="en-US" sz="1600" b="1" dirty="0" smtClean="0"/>
              <a:t> 和 </a:t>
            </a:r>
            <a:r>
              <a:rPr lang="en-US" altLang="zh-TW" sz="1600" b="1" dirty="0" smtClean="0"/>
              <a:t>.txt </a:t>
            </a:r>
            <a:r>
              <a:rPr lang="zh-TW" altLang="en-US" sz="1600" b="1" dirty="0" smtClean="0"/>
              <a:t>一起壓縮成一包資料，以便使用者轉移至其他機台使用</a:t>
            </a:r>
            <a:endParaRPr lang="en-US" altLang="zh-TW" sz="1600" b="1" dirty="0" smtClean="0"/>
          </a:p>
          <a:p>
            <a:pPr marL="179388" indent="-179388">
              <a:buFont typeface="Wingdings" panose="05000000000000000000" pitchFamily="2" charset="2"/>
              <a:buChar char="l"/>
            </a:pPr>
            <a:r>
              <a:rPr lang="en-US" altLang="zh-TW" sz="1600" b="1" dirty="0" smtClean="0"/>
              <a:t>2.</a:t>
            </a:r>
            <a:r>
              <a:rPr lang="zh-TW" altLang="en-US" sz="1600" b="1" dirty="0" smtClean="0"/>
              <a:t>要讀取 </a:t>
            </a:r>
            <a:r>
              <a:rPr lang="en-US" altLang="zh-TW" sz="1600" b="1" dirty="0" smtClean="0"/>
              <a:t>.xml </a:t>
            </a:r>
            <a:r>
              <a:rPr lang="zh-TW" altLang="en-US" sz="1600" b="1" dirty="0" smtClean="0"/>
              <a:t>前，若有使用 </a:t>
            </a:r>
            <a:r>
              <a:rPr lang="en-US" altLang="zh-TW" sz="1600" b="1" dirty="0" smtClean="0"/>
              <a:t>AI</a:t>
            </a:r>
            <a:r>
              <a:rPr lang="zh-TW" altLang="en-US" sz="1600" b="1" dirty="0" smtClean="0"/>
              <a:t>功能需求，需先解壓縮後將資料夾內資料都放置 </a:t>
            </a:r>
            <a:r>
              <a:rPr lang="en-US" altLang="zh-TW" sz="1600" b="1" dirty="0" err="1" smtClean="0"/>
              <a:t>AIModel</a:t>
            </a:r>
            <a:r>
              <a:rPr lang="en-US" altLang="zh-TW" sz="1600" b="1" dirty="0" smtClean="0"/>
              <a:t> </a:t>
            </a:r>
            <a:r>
              <a:rPr lang="zh-TW" altLang="en-US" sz="1600" b="1" dirty="0" smtClean="0"/>
              <a:t>下再行讀取 </a:t>
            </a:r>
            <a:r>
              <a:rPr lang="en-US" altLang="zh-TW" sz="1600" b="1" dirty="0" smtClean="0"/>
              <a:t>.xml</a:t>
            </a:r>
            <a:r>
              <a:rPr lang="zh-TW" altLang="en-US" sz="1600" b="1" dirty="0" smtClean="0"/>
              <a:t>，否則會將 </a:t>
            </a:r>
            <a:r>
              <a:rPr lang="en-US" altLang="zh-TW" sz="1600" b="1" dirty="0" smtClean="0"/>
              <a:t>box </a:t>
            </a:r>
            <a:r>
              <a:rPr lang="zh-TW" altLang="en-US" sz="1600" b="1" dirty="0" smtClean="0"/>
              <a:t>中 </a:t>
            </a:r>
            <a:r>
              <a:rPr lang="en-US" altLang="zh-TW" sz="1600" b="1" dirty="0" smtClean="0"/>
              <a:t>AI</a:t>
            </a:r>
            <a:r>
              <a:rPr lang="zh-TW" altLang="en-US" sz="1600" b="1" dirty="0" smtClean="0"/>
              <a:t>檢測將修改成 色彩空間</a:t>
            </a:r>
            <a:endParaRPr lang="en-US" altLang="zh-TW" sz="1600" b="1"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921" y="2536324"/>
            <a:ext cx="64103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4382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71</a:t>
            </a:fld>
            <a:endParaRPr lang="zh-TW" altLang="en-US" dirty="0"/>
          </a:p>
        </p:txBody>
      </p:sp>
      <p:sp>
        <p:nvSpPr>
          <p:cNvPr id="11" name="文字方塊 10"/>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計畫於 </a:t>
            </a:r>
            <a:r>
              <a:rPr lang="en-US" altLang="zh-TW" sz="1600" b="1" dirty="0" smtClean="0"/>
              <a:t>B1 </a:t>
            </a:r>
            <a:r>
              <a:rPr lang="zh-TW" altLang="en-US" sz="1600" b="1" dirty="0" smtClean="0"/>
              <a:t>機台安裝 </a:t>
            </a:r>
            <a:r>
              <a:rPr lang="en-US" altLang="zh-TW" sz="1600" b="1" dirty="0" err="1" smtClean="0"/>
              <a:t>Nvidia</a:t>
            </a:r>
            <a:r>
              <a:rPr lang="en-US" altLang="zh-TW" sz="1600" b="1" dirty="0" smtClean="0"/>
              <a:t> </a:t>
            </a:r>
            <a:r>
              <a:rPr lang="zh-TW" altLang="en-US" sz="1600" b="1" dirty="0" smtClean="0"/>
              <a:t>顯卡，需測試比較顯卡差異與比較後再決定需安裝的顯卡</a:t>
            </a:r>
            <a:endParaRPr lang="en-US" altLang="zh-TW" sz="1600" b="1" dirty="0"/>
          </a:p>
          <a:p>
            <a:pPr marL="179388" indent="-179388">
              <a:buFont typeface="Wingdings" panose="05000000000000000000" pitchFamily="2" charset="2"/>
              <a:buChar char="l"/>
            </a:pPr>
            <a:r>
              <a:rPr lang="en-US" altLang="zh-TW" sz="1600" b="1" dirty="0" smtClean="0"/>
              <a:t>2.</a:t>
            </a:r>
            <a:r>
              <a:rPr lang="zh-TW" altLang="en-US" sz="1600" b="1" dirty="0" smtClean="0"/>
              <a:t>白板左邊的機台由於要報廢了，因此燈源相關設備皆已拆卸，需再尋找合適的安裝機台</a:t>
            </a:r>
            <a:endParaRPr lang="en-US" altLang="zh-TW" sz="1600" b="1" dirty="0" smtClean="0"/>
          </a:p>
          <a:p>
            <a:pPr marL="179388" indent="-179388">
              <a:buFont typeface="Wingdings" panose="05000000000000000000" pitchFamily="2" charset="2"/>
              <a:buChar char="l"/>
            </a:pPr>
            <a:r>
              <a:rPr lang="en-US" altLang="zh-TW" sz="1600" b="1" dirty="0" smtClean="0"/>
              <a:t>3.</a:t>
            </a:r>
            <a:r>
              <a:rPr lang="zh-TW" altLang="en-US" sz="1600" b="1" dirty="0" smtClean="0"/>
              <a:t>領料單簽送中，等物料通知領料後再請 </a:t>
            </a:r>
            <a:r>
              <a:rPr lang="en-US" altLang="zh-TW" sz="1600" b="1" dirty="0" err="1" smtClean="0"/>
              <a:t>andy_lin</a:t>
            </a:r>
            <a:r>
              <a:rPr lang="en-US" altLang="zh-TW" sz="1600" b="1" dirty="0" smtClean="0"/>
              <a:t> </a:t>
            </a:r>
            <a:r>
              <a:rPr lang="zh-TW" altLang="en-US" sz="1600" b="1" dirty="0" smtClean="0"/>
              <a:t>協助安裝</a:t>
            </a:r>
            <a:endParaRPr lang="en-US" altLang="zh-TW" sz="1600" b="1" dirty="0" smtClean="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SPI</a:t>
            </a:r>
            <a:r>
              <a:rPr lang="zh-TW" altLang="en-US" sz="2000" b="1" dirty="0" smtClean="0"/>
              <a:t> 機台安裝 </a:t>
            </a:r>
            <a:r>
              <a:rPr lang="en-US" altLang="zh-TW" sz="2000" b="1" dirty="0" err="1" smtClean="0"/>
              <a:t>Nvidia</a:t>
            </a:r>
            <a:r>
              <a:rPr lang="en-US" altLang="zh-TW" sz="2000" b="1" dirty="0" smtClean="0"/>
              <a:t> </a:t>
            </a:r>
            <a:r>
              <a:rPr lang="zh-TW" altLang="en-US" sz="2000" b="1" dirty="0" smtClean="0"/>
              <a:t>顯卡</a:t>
            </a:r>
            <a:endParaRPr lang="zh-TW" altLang="en-US" sz="2000" b="1" dirty="0"/>
          </a:p>
        </p:txBody>
      </p:sp>
      <p:grpSp>
        <p:nvGrpSpPr>
          <p:cNvPr id="2" name="群組 1"/>
          <p:cNvGrpSpPr/>
          <p:nvPr/>
        </p:nvGrpSpPr>
        <p:grpSpPr>
          <a:xfrm>
            <a:off x="2871232" y="1851670"/>
            <a:ext cx="2956372" cy="3066678"/>
            <a:chOff x="1903660" y="1059582"/>
            <a:chExt cx="4069334" cy="37147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660" y="1059582"/>
              <a:ext cx="1762125"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744" y="1059582"/>
              <a:ext cx="12382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1059582"/>
              <a:ext cx="12192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339176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72</a:t>
            </a:fld>
            <a:endParaRPr lang="zh-TW" altLang="en-US" dirty="0"/>
          </a:p>
        </p:txBody>
      </p:sp>
      <p:sp>
        <p:nvSpPr>
          <p:cNvPr id="11" name="文字方塊 10"/>
          <p:cNvSpPr txBox="1"/>
          <p:nvPr/>
        </p:nvSpPr>
        <p:spPr>
          <a:xfrm>
            <a:off x="20858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 </a:t>
            </a:r>
            <a:r>
              <a:rPr lang="en-US" altLang="zh-TW" sz="1600" b="1" dirty="0" smtClean="0"/>
              <a:t>SAG</a:t>
            </a:r>
            <a:r>
              <a:rPr lang="zh-TW" altLang="en-US" sz="1600" b="1" dirty="0" smtClean="0"/>
              <a:t> 共 </a:t>
            </a:r>
            <a:r>
              <a:rPr lang="en-US" altLang="zh-TW" sz="1600" b="1" dirty="0" smtClean="0"/>
              <a:t>2438</a:t>
            </a:r>
            <a:r>
              <a:rPr lang="zh-TW" altLang="en-US" sz="1600" b="1" dirty="0" smtClean="0"/>
              <a:t> 檢測框，多為 </a:t>
            </a:r>
            <a:r>
              <a:rPr lang="en-US" altLang="zh-TW" sz="1600" b="1" dirty="0" smtClean="0"/>
              <a:t>100 * 100 pixel </a:t>
            </a:r>
            <a:r>
              <a:rPr lang="zh-TW" altLang="en-US" sz="1600" b="1" dirty="0" smtClean="0"/>
              <a:t>小框</a:t>
            </a:r>
            <a:endParaRPr lang="en-US" altLang="zh-TW" sz="1600" b="1" dirty="0"/>
          </a:p>
          <a:p>
            <a:pPr marL="179388" indent="-179388">
              <a:buFont typeface="Wingdings" panose="05000000000000000000" pitchFamily="2" charset="2"/>
              <a:buChar char="l"/>
            </a:pPr>
            <a:r>
              <a:rPr lang="en-US" altLang="zh-TW" sz="1600" b="1" dirty="0" smtClean="0"/>
              <a:t>2.DS</a:t>
            </a:r>
            <a:r>
              <a:rPr lang="zh-TW" altLang="en-US" sz="1600" b="1" dirty="0" smtClean="0"/>
              <a:t> 從中科白線 </a:t>
            </a:r>
            <a:r>
              <a:rPr lang="en-US" altLang="zh-TW" sz="1600" b="1" dirty="0" err="1" smtClean="0"/>
              <a:t>Rawdata</a:t>
            </a:r>
            <a:r>
              <a:rPr lang="en-US" altLang="zh-TW" sz="1600" b="1" dirty="0" smtClean="0"/>
              <a:t> </a:t>
            </a:r>
            <a:r>
              <a:rPr lang="zh-TW" altLang="en-US" sz="1600" b="1" dirty="0" smtClean="0"/>
              <a:t>取用 </a:t>
            </a:r>
            <a:r>
              <a:rPr lang="en-US" altLang="zh-TW" sz="1600" b="1" dirty="0" smtClean="0"/>
              <a:t>9461 </a:t>
            </a:r>
            <a:r>
              <a:rPr lang="zh-TW" altLang="en-US" sz="1600" b="1" dirty="0"/>
              <a:t>檢測</a:t>
            </a:r>
            <a:r>
              <a:rPr lang="zh-TW" altLang="en-US" sz="1600" b="1" dirty="0" smtClean="0"/>
              <a:t>框，多為 </a:t>
            </a:r>
            <a:r>
              <a:rPr lang="en-US" altLang="zh-TW" sz="1600" b="1" dirty="0" smtClean="0"/>
              <a:t>60</a:t>
            </a:r>
            <a:r>
              <a:rPr lang="zh-TW" altLang="en-US" sz="1600" b="1" dirty="0" smtClean="0"/>
              <a:t> </a:t>
            </a:r>
            <a:r>
              <a:rPr lang="en-US" altLang="zh-TW" sz="1600" b="1" dirty="0" smtClean="0"/>
              <a:t>*200</a:t>
            </a:r>
            <a:r>
              <a:rPr lang="zh-TW" altLang="en-US" sz="1600" b="1" dirty="0" smtClean="0"/>
              <a:t>長條框</a:t>
            </a:r>
            <a:endParaRPr lang="en-US" altLang="zh-TW" sz="1600" b="1" dirty="0" smtClean="0"/>
          </a:p>
          <a:p>
            <a:pPr marL="179388" indent="-179388">
              <a:buFont typeface="Wingdings" panose="05000000000000000000" pitchFamily="2" charset="2"/>
              <a:buChar char="l"/>
            </a:pPr>
            <a:r>
              <a:rPr lang="en-US" altLang="zh-TW" sz="1600" b="1" dirty="0" smtClean="0"/>
              <a:t>3.</a:t>
            </a:r>
            <a:r>
              <a:rPr lang="zh-TW" altLang="en-US" sz="1600" b="1" dirty="0" smtClean="0"/>
              <a:t> </a:t>
            </a:r>
            <a:r>
              <a:rPr lang="en-US" altLang="zh-TW" sz="1600" b="1" dirty="0" smtClean="0"/>
              <a:t>2D</a:t>
            </a:r>
            <a:r>
              <a:rPr lang="zh-TW" altLang="en-US" sz="1600" b="1" dirty="0"/>
              <a:t> </a:t>
            </a:r>
            <a:r>
              <a:rPr lang="en-US" altLang="zh-TW" sz="1600" b="1" dirty="0" smtClean="0"/>
              <a:t>Color </a:t>
            </a:r>
            <a:r>
              <a:rPr lang="zh-TW" altLang="en-US" sz="1600" b="1" dirty="0" smtClean="0"/>
              <a:t>有開啟 </a:t>
            </a:r>
            <a:r>
              <a:rPr lang="en-US" altLang="zh-TW" sz="1600" b="1" dirty="0" err="1" smtClean="0"/>
              <a:t>PadMask</a:t>
            </a:r>
            <a:r>
              <a:rPr lang="en-US" altLang="zh-TW" sz="1600" b="1" dirty="0" smtClean="0"/>
              <a:t> &amp; </a:t>
            </a:r>
            <a:r>
              <a:rPr lang="zh-TW" altLang="en-US" sz="1600" b="1" dirty="0" smtClean="0"/>
              <a:t>白線功能進行比較</a:t>
            </a:r>
            <a:endParaRPr lang="en-US" altLang="zh-TW" sz="1600" b="1" dirty="0" smtClean="0"/>
          </a:p>
          <a:p>
            <a:endParaRPr lang="en-US" altLang="zh-TW" sz="1600" b="1" dirty="0" smtClean="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檢測時間比較</a:t>
            </a:r>
            <a:endParaRPr lang="zh-TW" altLang="en-US" sz="2000" b="1" dirty="0"/>
          </a:p>
        </p:txBody>
      </p:sp>
      <p:graphicFrame>
        <p:nvGraphicFramePr>
          <p:cNvPr id="12" name="表格 11"/>
          <p:cNvGraphicFramePr>
            <a:graphicFrameLocks noGrp="1"/>
          </p:cNvGraphicFramePr>
          <p:nvPr>
            <p:extLst>
              <p:ext uri="{D42A27DB-BD31-4B8C-83A1-F6EECF244321}">
                <p14:modId xmlns:p14="http://schemas.microsoft.com/office/powerpoint/2010/main" val="489230032"/>
              </p:ext>
            </p:extLst>
          </p:nvPr>
        </p:nvGraphicFramePr>
        <p:xfrm>
          <a:off x="440992" y="2355726"/>
          <a:ext cx="8176143" cy="1107440"/>
        </p:xfrm>
        <a:graphic>
          <a:graphicData uri="http://schemas.openxmlformats.org/drawingml/2006/table">
            <a:tbl>
              <a:tblPr firstRow="1" bandRow="1">
                <a:tableStyleId>{5C22544A-7EE6-4342-B048-85BDC9FD1C3A}</a:tableStyleId>
              </a:tblPr>
              <a:tblGrid>
                <a:gridCol w="1472460"/>
                <a:gridCol w="1080120"/>
                <a:gridCol w="1152128"/>
                <a:gridCol w="1152128"/>
                <a:gridCol w="1152128"/>
                <a:gridCol w="1020930"/>
                <a:gridCol w="1146249"/>
              </a:tblGrid>
              <a:tr h="298832">
                <a:tc>
                  <a:txBody>
                    <a:bodyPr/>
                    <a:lstStyle/>
                    <a:p>
                      <a:pPr algn="ctr"/>
                      <a:r>
                        <a:rPr lang="en-US" altLang="zh-TW" dirty="0" smtClean="0"/>
                        <a:t>SAG</a:t>
                      </a:r>
                      <a:r>
                        <a:rPr lang="zh-TW" altLang="en-US" dirty="0" smtClean="0"/>
                        <a:t> </a:t>
                      </a:r>
                      <a:r>
                        <a:rPr lang="en-US" altLang="zh-TW" dirty="0" smtClean="0"/>
                        <a:t>-</a:t>
                      </a:r>
                      <a:r>
                        <a:rPr lang="zh-TW" altLang="en-US" dirty="0" smtClean="0"/>
                        <a:t> </a:t>
                      </a:r>
                      <a:r>
                        <a:rPr lang="en-US" altLang="zh-TW" dirty="0" smtClean="0"/>
                        <a:t>Release</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推論</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4.2</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4.1</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4.3</a:t>
                      </a:r>
                      <a:endParaRPr lang="zh-TW" altLang="en-US" dirty="0" smtClean="0"/>
                    </a:p>
                  </a:txBody>
                  <a:tcPr/>
                </a:tc>
                <a:tc>
                  <a:txBody>
                    <a:bodyPr/>
                    <a:lstStyle/>
                    <a:p>
                      <a:pPr algn="ctr"/>
                      <a:r>
                        <a:rPr lang="en-US" altLang="zh-TW" dirty="0" smtClean="0"/>
                        <a:t>4.3</a:t>
                      </a:r>
                      <a:endParaRPr lang="zh-TW" altLang="en-US" dirty="0"/>
                    </a:p>
                  </a:txBody>
                  <a:tcPr/>
                </a:tc>
                <a:tc>
                  <a:txBody>
                    <a:bodyPr/>
                    <a:lstStyle/>
                    <a:p>
                      <a:pPr algn="ctr"/>
                      <a:r>
                        <a:rPr lang="en-US" altLang="zh-TW" dirty="0" smtClean="0"/>
                        <a:t>4.4</a:t>
                      </a:r>
                      <a:endParaRPr lang="zh-TW" altLang="en-US" dirty="0"/>
                    </a:p>
                  </a:txBody>
                  <a:tcPr/>
                </a:tc>
                <a:tc>
                  <a:txBody>
                    <a:bodyPr/>
                    <a:lstStyle/>
                    <a:p>
                      <a:pPr algn="ctr"/>
                      <a:r>
                        <a:rPr lang="en-US" altLang="zh-TW" dirty="0" smtClean="0"/>
                        <a:t>4.26</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2.4</a:t>
                      </a:r>
                      <a:endParaRPr lang="zh-TW" altLang="en-US" dirty="0"/>
                    </a:p>
                  </a:txBody>
                  <a:tcPr/>
                </a:tc>
                <a:tc>
                  <a:txBody>
                    <a:bodyPr/>
                    <a:lstStyle/>
                    <a:p>
                      <a:pPr algn="ctr"/>
                      <a:r>
                        <a:rPr lang="en-US" altLang="zh-TW" dirty="0" smtClean="0"/>
                        <a:t>2.3</a:t>
                      </a:r>
                      <a:endParaRPr lang="zh-TW" altLang="en-US" dirty="0"/>
                    </a:p>
                  </a:txBody>
                  <a:tcPr/>
                </a:tc>
                <a:tc>
                  <a:txBody>
                    <a:bodyPr/>
                    <a:lstStyle/>
                    <a:p>
                      <a:pPr algn="ctr"/>
                      <a:r>
                        <a:rPr lang="en-US" altLang="zh-TW" dirty="0" smtClean="0"/>
                        <a:t>2.3</a:t>
                      </a:r>
                      <a:endParaRPr lang="zh-TW" altLang="en-US" dirty="0"/>
                    </a:p>
                  </a:txBody>
                  <a:tcPr/>
                </a:tc>
                <a:tc>
                  <a:txBody>
                    <a:bodyPr/>
                    <a:lstStyle/>
                    <a:p>
                      <a:pPr algn="ctr"/>
                      <a:r>
                        <a:rPr lang="en-US" altLang="zh-TW" dirty="0" smtClean="0"/>
                        <a:t>2.3</a:t>
                      </a:r>
                      <a:endParaRPr lang="zh-TW" altLang="en-US" dirty="0"/>
                    </a:p>
                  </a:txBody>
                  <a:tcPr/>
                </a:tc>
                <a:tc>
                  <a:txBody>
                    <a:bodyPr/>
                    <a:lstStyle/>
                    <a:p>
                      <a:pPr algn="ctr"/>
                      <a:r>
                        <a:rPr lang="en-US" altLang="zh-TW" dirty="0" smtClean="0"/>
                        <a:t>2.3</a:t>
                      </a:r>
                      <a:endParaRPr lang="zh-TW" altLang="en-US" dirty="0"/>
                    </a:p>
                  </a:txBody>
                  <a:tcPr/>
                </a:tc>
                <a:tc>
                  <a:txBody>
                    <a:bodyPr/>
                    <a:lstStyle/>
                    <a:p>
                      <a:pPr algn="ctr"/>
                      <a:r>
                        <a:rPr lang="en-US" altLang="zh-TW" dirty="0" smtClean="0"/>
                        <a:t>2.32</a:t>
                      </a:r>
                      <a:endParaRPr lang="zh-TW" altLang="en-US" dirty="0"/>
                    </a:p>
                  </a:txBody>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298905458"/>
              </p:ext>
            </p:extLst>
          </p:nvPr>
        </p:nvGraphicFramePr>
        <p:xfrm>
          <a:off x="395536" y="3579862"/>
          <a:ext cx="8176143" cy="1107440"/>
        </p:xfrm>
        <a:graphic>
          <a:graphicData uri="http://schemas.openxmlformats.org/drawingml/2006/table">
            <a:tbl>
              <a:tblPr firstRow="1" bandRow="1">
                <a:tableStyleId>{5C22544A-7EE6-4342-B048-85BDC9FD1C3A}</a:tableStyleId>
              </a:tblPr>
              <a:tblGrid>
                <a:gridCol w="1472460"/>
                <a:gridCol w="1080120"/>
                <a:gridCol w="1152128"/>
                <a:gridCol w="1152128"/>
                <a:gridCol w="1152128"/>
                <a:gridCol w="1020930"/>
                <a:gridCol w="1146249"/>
              </a:tblGrid>
              <a:tr h="298832">
                <a:tc>
                  <a:txBody>
                    <a:bodyPr/>
                    <a:lstStyle/>
                    <a:p>
                      <a:pPr algn="ctr"/>
                      <a:r>
                        <a:rPr lang="en-US" altLang="zh-TW" dirty="0" smtClean="0"/>
                        <a:t>DS</a:t>
                      </a:r>
                      <a:r>
                        <a:rPr lang="zh-TW" altLang="en-US" dirty="0" smtClean="0"/>
                        <a:t> </a:t>
                      </a:r>
                      <a:r>
                        <a:rPr lang="en-US" altLang="zh-TW" dirty="0" smtClean="0"/>
                        <a:t>-</a:t>
                      </a:r>
                      <a:r>
                        <a:rPr lang="zh-TW" altLang="en-US" dirty="0" smtClean="0"/>
                        <a:t> </a:t>
                      </a:r>
                      <a:r>
                        <a:rPr lang="en-US" altLang="zh-TW" dirty="0" smtClean="0"/>
                        <a:t>Release</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Average</a:t>
                      </a:r>
                      <a:endParaRPr lang="zh-TW" altLang="en-US" dirty="0"/>
                    </a:p>
                  </a:txBody>
                  <a:tcPr/>
                </a:tc>
              </a:tr>
              <a:tr h="370840">
                <a:tc>
                  <a:txBody>
                    <a:bodyPr/>
                    <a:lstStyle/>
                    <a:p>
                      <a:pPr algn="ctr"/>
                      <a:r>
                        <a:rPr lang="en-US" altLang="zh-TW" dirty="0" smtClean="0"/>
                        <a:t>AI</a:t>
                      </a:r>
                      <a:r>
                        <a:rPr lang="zh-TW" altLang="en-US" dirty="0" smtClean="0"/>
                        <a:t> 推論</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12.5</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12.3</a:t>
                      </a:r>
                      <a:endParaRPr lang="zh-TW"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12.6</a:t>
                      </a:r>
                      <a:endParaRPr lang="zh-TW" altLang="en-US" dirty="0" smtClean="0"/>
                    </a:p>
                  </a:txBody>
                  <a:tcPr/>
                </a:tc>
                <a:tc>
                  <a:txBody>
                    <a:bodyPr/>
                    <a:lstStyle/>
                    <a:p>
                      <a:pPr algn="ctr"/>
                      <a:r>
                        <a:rPr lang="en-US" altLang="zh-TW" dirty="0" smtClean="0"/>
                        <a:t>12.3</a:t>
                      </a:r>
                      <a:endParaRPr lang="zh-TW" altLang="en-US" dirty="0"/>
                    </a:p>
                  </a:txBody>
                  <a:tcPr/>
                </a:tc>
                <a:tc>
                  <a:txBody>
                    <a:bodyPr/>
                    <a:lstStyle/>
                    <a:p>
                      <a:pPr algn="ctr"/>
                      <a:r>
                        <a:rPr lang="en-US" altLang="zh-TW" dirty="0" smtClean="0"/>
                        <a:t>12</a:t>
                      </a:r>
                      <a:endParaRPr lang="zh-TW" altLang="en-US" dirty="0"/>
                    </a:p>
                  </a:txBody>
                  <a:tcPr/>
                </a:tc>
                <a:tc>
                  <a:txBody>
                    <a:bodyPr/>
                    <a:lstStyle/>
                    <a:p>
                      <a:pPr algn="ctr"/>
                      <a:r>
                        <a:rPr lang="en-US" altLang="zh-TW" dirty="0" smtClean="0"/>
                        <a:t>12.34</a:t>
                      </a:r>
                      <a:endParaRPr lang="zh-TW" altLang="en-US" dirty="0"/>
                    </a:p>
                  </a:txBody>
                  <a:tcPr/>
                </a:tc>
              </a:tr>
              <a:tr h="370840">
                <a:tc>
                  <a:txBody>
                    <a:bodyPr/>
                    <a:lstStyle/>
                    <a:p>
                      <a:pPr algn="ctr"/>
                      <a:r>
                        <a:rPr lang="en-US" altLang="zh-TW" dirty="0" smtClean="0"/>
                        <a:t>2D Color</a:t>
                      </a:r>
                      <a:endParaRPr lang="zh-TW" altLang="en-US" dirty="0"/>
                    </a:p>
                  </a:txBody>
                  <a:tcPr/>
                </a:tc>
                <a:tc>
                  <a:txBody>
                    <a:bodyPr/>
                    <a:lstStyle/>
                    <a:p>
                      <a:pPr algn="ctr"/>
                      <a:r>
                        <a:rPr lang="en-US" altLang="zh-TW" dirty="0" smtClean="0"/>
                        <a:t>2.5</a:t>
                      </a:r>
                      <a:endParaRPr lang="zh-TW" altLang="en-US" dirty="0"/>
                    </a:p>
                  </a:txBody>
                  <a:tcPr/>
                </a:tc>
                <a:tc>
                  <a:txBody>
                    <a:bodyPr/>
                    <a:lstStyle/>
                    <a:p>
                      <a:pPr algn="ctr"/>
                      <a:r>
                        <a:rPr lang="en-US" altLang="zh-TW" dirty="0" smtClean="0"/>
                        <a:t>2.5</a:t>
                      </a:r>
                      <a:endParaRPr lang="zh-TW" altLang="en-US" dirty="0"/>
                    </a:p>
                  </a:txBody>
                  <a:tcPr/>
                </a:tc>
                <a:tc>
                  <a:txBody>
                    <a:bodyPr/>
                    <a:lstStyle/>
                    <a:p>
                      <a:pPr algn="ctr"/>
                      <a:r>
                        <a:rPr lang="en-US" altLang="zh-TW" dirty="0" smtClean="0"/>
                        <a:t>2.5</a:t>
                      </a:r>
                      <a:endParaRPr lang="zh-TW" altLang="en-US" dirty="0"/>
                    </a:p>
                  </a:txBody>
                  <a:tcPr/>
                </a:tc>
                <a:tc>
                  <a:txBody>
                    <a:bodyPr/>
                    <a:lstStyle/>
                    <a:p>
                      <a:pPr algn="ctr"/>
                      <a:r>
                        <a:rPr lang="en-US" altLang="zh-TW" dirty="0" smtClean="0"/>
                        <a:t>2.5</a:t>
                      </a:r>
                      <a:endParaRPr lang="zh-TW" altLang="en-US" dirty="0"/>
                    </a:p>
                  </a:txBody>
                  <a:tcPr/>
                </a:tc>
                <a:tc>
                  <a:txBody>
                    <a:bodyPr/>
                    <a:lstStyle/>
                    <a:p>
                      <a:pPr algn="ctr"/>
                      <a:r>
                        <a:rPr lang="en-US" altLang="zh-TW" dirty="0" smtClean="0"/>
                        <a:t>2.5</a:t>
                      </a:r>
                      <a:endParaRPr lang="zh-TW" altLang="en-US" dirty="0"/>
                    </a:p>
                  </a:txBody>
                  <a:tcPr/>
                </a:tc>
                <a:tc>
                  <a:txBody>
                    <a:bodyPr/>
                    <a:lstStyle/>
                    <a:p>
                      <a:pPr algn="ctr"/>
                      <a:r>
                        <a:rPr lang="en-US" altLang="zh-TW" dirty="0" smtClean="0"/>
                        <a:t>2.5</a:t>
                      </a:r>
                      <a:endParaRPr lang="zh-TW" altLang="en-US" dirty="0"/>
                    </a:p>
                  </a:txBody>
                  <a:tcPr/>
                </a:tc>
              </a:tr>
            </a:tbl>
          </a:graphicData>
        </a:graphic>
      </p:graphicFrame>
    </p:spTree>
    <p:extLst>
      <p:ext uri="{BB962C8B-B14F-4D97-AF65-F5344CB8AC3E}">
        <p14:creationId xmlns:p14="http://schemas.microsoft.com/office/powerpoint/2010/main" val="3374999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73</a:t>
            </a:fld>
            <a:endParaRPr lang="zh-TW" altLang="en-US" dirty="0"/>
          </a:p>
        </p:txBody>
      </p:sp>
      <p:sp>
        <p:nvSpPr>
          <p:cNvPr id="11" name="文字方塊 10"/>
          <p:cNvSpPr txBox="1"/>
          <p:nvPr/>
        </p:nvSpPr>
        <p:spPr>
          <a:xfrm>
            <a:off x="227604" y="621347"/>
            <a:ext cx="8640960" cy="830997"/>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在存取 </a:t>
            </a:r>
            <a:r>
              <a:rPr lang="en-US" altLang="zh-TW" sz="1600" b="1" dirty="0" err="1" smtClean="0"/>
              <a:t>Rawdata</a:t>
            </a:r>
            <a:r>
              <a:rPr lang="en-US" altLang="zh-TW" sz="1600" b="1" dirty="0" smtClean="0"/>
              <a:t> </a:t>
            </a:r>
            <a:r>
              <a:rPr lang="zh-TW" altLang="en-US" sz="1600" b="1" dirty="0" smtClean="0"/>
              <a:t>時若有勾選 </a:t>
            </a:r>
            <a:r>
              <a:rPr lang="en-US" altLang="zh-TW" sz="1600" b="1" dirty="0" smtClean="0"/>
              <a:t>RGB </a:t>
            </a:r>
            <a:r>
              <a:rPr lang="zh-TW" altLang="en-US" sz="1600" b="1" dirty="0" smtClean="0"/>
              <a:t>的選項，則會一併存取 </a:t>
            </a:r>
            <a:r>
              <a:rPr lang="en-US" altLang="zh-TW" sz="1600" b="1" dirty="0" smtClean="0"/>
              <a:t>RGB </a:t>
            </a:r>
            <a:r>
              <a:rPr lang="zh-TW" altLang="en-US" sz="1600" b="1" dirty="0" smtClean="0"/>
              <a:t>影像供訓練</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en-US" altLang="zh-TW" sz="1600" b="1" dirty="0" smtClean="0"/>
              <a:t>2.</a:t>
            </a:r>
            <a:r>
              <a:rPr lang="zh-TW" altLang="en-US" sz="1600" b="1" dirty="0" smtClean="0"/>
              <a:t>目前 </a:t>
            </a:r>
            <a:r>
              <a:rPr lang="en-US" altLang="zh-TW" sz="1600" b="1" dirty="0" smtClean="0"/>
              <a:t>Ctrl + shift + J </a:t>
            </a:r>
            <a:r>
              <a:rPr lang="zh-TW" altLang="en-US" sz="1600" b="1" dirty="0" smtClean="0"/>
              <a:t>也可以 </a:t>
            </a:r>
            <a:r>
              <a:rPr lang="en-US" altLang="zh-TW" sz="1600" b="1" dirty="0" smtClean="0"/>
              <a:t>dump RGB </a:t>
            </a:r>
            <a:r>
              <a:rPr lang="zh-TW" altLang="en-US" sz="1600" b="1" dirty="0" smtClean="0"/>
              <a:t>影像至  </a:t>
            </a:r>
            <a:r>
              <a:rPr lang="en-US" altLang="zh-TW" sz="1600" b="1" dirty="0" smtClean="0"/>
              <a:t>C:\testbmp (</a:t>
            </a:r>
            <a:r>
              <a:rPr lang="zh-TW" altLang="en-US" sz="1600" b="1" dirty="0" smtClean="0"/>
              <a:t>目前限制 </a:t>
            </a:r>
            <a:r>
              <a:rPr lang="en-US" altLang="zh-TW" sz="1600" b="1" dirty="0" smtClean="0"/>
              <a:t>100 </a:t>
            </a:r>
            <a:r>
              <a:rPr lang="zh-TW" altLang="en-US" sz="1600" b="1" dirty="0" smtClean="0"/>
              <a:t>張</a:t>
            </a:r>
            <a:r>
              <a:rPr lang="en-US" altLang="zh-TW" sz="1600" b="1" dirty="0" smtClean="0"/>
              <a:t>)</a:t>
            </a:r>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存 </a:t>
            </a:r>
            <a:r>
              <a:rPr lang="en-US" altLang="zh-TW" sz="2000" b="1" dirty="0" smtClean="0"/>
              <a:t>RGB</a:t>
            </a:r>
            <a:r>
              <a:rPr lang="zh-TW" altLang="en-US" sz="2000" b="1" dirty="0" smtClean="0"/>
              <a:t> 影像</a:t>
            </a:r>
            <a:endParaRPr lang="zh-TW" altLang="en-US" sz="20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800340"/>
            <a:ext cx="1962544" cy="122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字方塊 9"/>
          <p:cNvSpPr txBox="1"/>
          <p:nvPr/>
        </p:nvSpPr>
        <p:spPr>
          <a:xfrm>
            <a:off x="4548084" y="2279281"/>
            <a:ext cx="2976456" cy="276999"/>
          </a:xfrm>
          <a:prstGeom prst="rect">
            <a:avLst/>
          </a:prstGeom>
          <a:noFill/>
        </p:spPr>
        <p:txBody>
          <a:bodyPr wrap="none" rtlCol="0">
            <a:spAutoFit/>
          </a:bodyPr>
          <a:lstStyle/>
          <a:p>
            <a:r>
              <a:rPr lang="zh-TW" altLang="en-US" sz="1200" dirty="0"/>
              <a:t>影像</a:t>
            </a:r>
            <a:r>
              <a:rPr lang="zh-TW" altLang="en-US" sz="1200" dirty="0" smtClean="0"/>
              <a:t>存在 </a:t>
            </a:r>
            <a:r>
              <a:rPr lang="en-US" altLang="zh-TW" sz="1200" dirty="0" err="1" smtClean="0"/>
              <a:t>Rawdata</a:t>
            </a:r>
            <a:r>
              <a:rPr lang="en-US" altLang="zh-TW" sz="1200" dirty="0" smtClean="0"/>
              <a:t> </a:t>
            </a:r>
            <a:r>
              <a:rPr lang="zh-TW" altLang="en-US" sz="1200" dirty="0" smtClean="0"/>
              <a:t>路徑下的 </a:t>
            </a:r>
            <a:r>
              <a:rPr lang="en-US" altLang="zh-TW" sz="1200" dirty="0" smtClean="0"/>
              <a:t>RGB</a:t>
            </a:r>
            <a:r>
              <a:rPr lang="zh-TW" altLang="en-US" sz="1200" dirty="0" smtClean="0"/>
              <a:t> 資料夾內</a:t>
            </a:r>
            <a:endParaRPr lang="zh-TW" altLang="en-US" sz="1200"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693838"/>
            <a:ext cx="3524212" cy="158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742" y="3074790"/>
            <a:ext cx="2834258" cy="82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線單箭頭接點 12"/>
          <p:cNvCxnSpPr/>
          <p:nvPr/>
        </p:nvCxnSpPr>
        <p:spPr>
          <a:xfrm flipV="1">
            <a:off x="5739806" y="3485268"/>
            <a:ext cx="488378" cy="7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780004" y="2418901"/>
            <a:ext cx="1491306" cy="276999"/>
          </a:xfrm>
          <a:prstGeom prst="rect">
            <a:avLst/>
          </a:prstGeom>
          <a:noFill/>
        </p:spPr>
        <p:txBody>
          <a:bodyPr wrap="none" rtlCol="0">
            <a:spAutoFit/>
          </a:bodyPr>
          <a:lstStyle/>
          <a:p>
            <a:r>
              <a:rPr lang="zh-TW" altLang="en-US" sz="1200" dirty="0" smtClean="0"/>
              <a:t>介面 </a:t>
            </a:r>
            <a:r>
              <a:rPr lang="en-US" altLang="zh-TW" sz="1200" dirty="0" smtClean="0"/>
              <a:t>check box </a:t>
            </a:r>
            <a:r>
              <a:rPr lang="zh-TW" altLang="en-US" sz="1200" dirty="0" smtClean="0"/>
              <a:t>待補</a:t>
            </a:r>
            <a:endParaRPr lang="zh-TW" altLang="en-US" sz="1200" dirty="0"/>
          </a:p>
        </p:txBody>
      </p:sp>
    </p:spTree>
    <p:extLst>
      <p:ext uri="{BB962C8B-B14F-4D97-AF65-F5344CB8AC3E}">
        <p14:creationId xmlns:p14="http://schemas.microsoft.com/office/powerpoint/2010/main" val="41349027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74</a:t>
            </a:fld>
            <a:endParaRPr lang="zh-TW" altLang="en-US" dirty="0"/>
          </a:p>
        </p:txBody>
      </p:sp>
      <p:sp>
        <p:nvSpPr>
          <p:cNvPr id="11" name="文字方塊 10"/>
          <p:cNvSpPr txBox="1"/>
          <p:nvPr/>
        </p:nvSpPr>
        <p:spPr>
          <a:xfrm>
            <a:off x="208584" y="621347"/>
            <a:ext cx="8640960" cy="1077218"/>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 部分弱白線檢測框在 </a:t>
            </a:r>
            <a:r>
              <a:rPr lang="en-US" altLang="zh-TW" sz="1600" b="1" dirty="0" smtClean="0"/>
              <a:t>RGB </a:t>
            </a:r>
            <a:r>
              <a:rPr lang="zh-TW" altLang="en-US" sz="1600" b="1" dirty="0" smtClean="0"/>
              <a:t>影像下仍難以辨別，其錫膏亮度偏亮</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en-US" altLang="zh-TW" sz="1600" b="1" dirty="0" smtClean="0"/>
              <a:t>2.</a:t>
            </a:r>
            <a:r>
              <a:rPr lang="zh-TW" altLang="en-US" sz="1600" b="1" dirty="0" smtClean="0"/>
              <a:t>錫</a:t>
            </a:r>
            <a:r>
              <a:rPr lang="zh-TW" altLang="en-US" sz="1600" b="1" dirty="0"/>
              <a:t>膏與白線接觸</a:t>
            </a:r>
            <a:r>
              <a:rPr lang="zh-TW" altLang="en-US" sz="1600" b="1" dirty="0" smtClean="0"/>
              <a:t>處標記為 </a:t>
            </a:r>
            <a:r>
              <a:rPr lang="en-US" altLang="zh-TW" sz="1600" b="1" dirty="0" smtClean="0"/>
              <a:t>unknown </a:t>
            </a:r>
            <a:r>
              <a:rPr lang="zh-TW" altLang="en-US" sz="1600" b="1" dirty="0" smtClean="0"/>
              <a:t>，避免將模糊不清的區域被納入訓練</a:t>
            </a:r>
            <a:endParaRPr lang="en-US" altLang="zh-TW" sz="1600" b="1" dirty="0"/>
          </a:p>
          <a:p>
            <a:pPr marL="179388" indent="-179388">
              <a:buFont typeface="Wingdings" panose="05000000000000000000" pitchFamily="2" charset="2"/>
              <a:buChar char="l"/>
            </a:pPr>
            <a:endParaRPr lang="en-US" altLang="zh-TW" sz="1600" b="1" dirty="0" smtClean="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檢測時間比較</a:t>
            </a:r>
            <a:endParaRPr lang="zh-TW" altLang="en-US" sz="2000" b="1" dirty="0"/>
          </a:p>
        </p:txBody>
      </p:sp>
      <p:pic>
        <p:nvPicPr>
          <p:cNvPr id="7" name="圖片 6"/>
          <p:cNvPicPr>
            <a:picLocks noChangeAspect="1"/>
          </p:cNvPicPr>
          <p:nvPr/>
        </p:nvPicPr>
        <p:blipFill>
          <a:blip r:embed="rId3"/>
          <a:stretch>
            <a:fillRect/>
          </a:stretch>
        </p:blipFill>
        <p:spPr>
          <a:xfrm>
            <a:off x="323528" y="2663322"/>
            <a:ext cx="1120864" cy="2094948"/>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328" y="3867894"/>
            <a:ext cx="1944216" cy="98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328" y="2355726"/>
            <a:ext cx="1944216" cy="9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517" y="2663322"/>
            <a:ext cx="4171825" cy="19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07504" y="50618"/>
            <a:ext cx="2022477" cy="276999"/>
          </a:xfrm>
          <a:prstGeom prst="rect">
            <a:avLst/>
          </a:prstGeom>
          <a:noFill/>
        </p:spPr>
        <p:txBody>
          <a:bodyPr wrap="none" rtlCol="0">
            <a:spAutoFit/>
          </a:bodyPr>
          <a:lstStyle/>
          <a:p>
            <a:r>
              <a:rPr lang="en-US" altLang="zh-TW" sz="1200" dirty="0" err="1" smtClean="0"/>
              <a:t>Rawdata</a:t>
            </a:r>
            <a:r>
              <a:rPr lang="en-US" altLang="zh-TW" sz="1200" dirty="0" smtClean="0"/>
              <a:t> : </a:t>
            </a:r>
            <a:r>
              <a:rPr lang="zh-TW" altLang="en-US" sz="1200" dirty="0" smtClean="0"/>
              <a:t>中科白線 </a:t>
            </a:r>
            <a:r>
              <a:rPr lang="en-US" altLang="zh-TW" sz="1200" dirty="0" smtClean="0"/>
              <a:t>/ 720-40</a:t>
            </a:r>
            <a:endParaRPr lang="zh-TW" altLang="en-US" sz="1200" dirty="0"/>
          </a:p>
        </p:txBody>
      </p:sp>
      <p:sp>
        <p:nvSpPr>
          <p:cNvPr id="14" name="文字方塊 13"/>
          <p:cNvSpPr txBox="1"/>
          <p:nvPr/>
        </p:nvSpPr>
        <p:spPr>
          <a:xfrm>
            <a:off x="619944" y="2283718"/>
            <a:ext cx="441146" cy="276999"/>
          </a:xfrm>
          <a:prstGeom prst="rect">
            <a:avLst/>
          </a:prstGeom>
          <a:noFill/>
        </p:spPr>
        <p:txBody>
          <a:bodyPr wrap="none" rtlCol="0">
            <a:spAutoFit/>
          </a:bodyPr>
          <a:lstStyle/>
          <a:p>
            <a:r>
              <a:rPr lang="en-US" altLang="zh-TW" sz="1200" dirty="0" smtClean="0"/>
              <a:t>FOV</a:t>
            </a:r>
            <a:endParaRPr lang="zh-TW" altLang="en-US" sz="1200" dirty="0"/>
          </a:p>
        </p:txBody>
      </p:sp>
      <p:sp>
        <p:nvSpPr>
          <p:cNvPr id="15" name="文字方塊 14"/>
          <p:cNvSpPr txBox="1"/>
          <p:nvPr/>
        </p:nvSpPr>
        <p:spPr>
          <a:xfrm>
            <a:off x="3635896" y="2272419"/>
            <a:ext cx="996042" cy="276999"/>
          </a:xfrm>
          <a:prstGeom prst="rect">
            <a:avLst/>
          </a:prstGeom>
          <a:noFill/>
        </p:spPr>
        <p:txBody>
          <a:bodyPr wrap="none" rtlCol="0">
            <a:spAutoFit/>
          </a:bodyPr>
          <a:lstStyle/>
          <a:p>
            <a:r>
              <a:rPr lang="en-US" altLang="zh-TW" sz="1200" dirty="0" smtClean="0"/>
              <a:t>Training  tool</a:t>
            </a:r>
            <a:endParaRPr lang="zh-TW" altLang="en-US" sz="1200" dirty="0"/>
          </a:p>
        </p:txBody>
      </p:sp>
      <p:sp>
        <p:nvSpPr>
          <p:cNvPr id="16" name="文字方塊 15"/>
          <p:cNvSpPr txBox="1"/>
          <p:nvPr/>
        </p:nvSpPr>
        <p:spPr>
          <a:xfrm>
            <a:off x="6295342" y="2524822"/>
            <a:ext cx="625043" cy="276999"/>
          </a:xfrm>
          <a:prstGeom prst="rect">
            <a:avLst/>
          </a:prstGeom>
          <a:noFill/>
        </p:spPr>
        <p:txBody>
          <a:bodyPr wrap="none" rtlCol="0">
            <a:spAutoFit/>
          </a:bodyPr>
          <a:lstStyle/>
          <a:p>
            <a:r>
              <a:rPr lang="en-US" altLang="zh-TW" sz="1200" dirty="0" smtClean="0"/>
              <a:t>predict</a:t>
            </a:r>
            <a:endParaRPr lang="zh-TW" altLang="en-US" sz="1200" dirty="0"/>
          </a:p>
        </p:txBody>
      </p:sp>
      <p:sp>
        <p:nvSpPr>
          <p:cNvPr id="17" name="文字方塊 16"/>
          <p:cNvSpPr txBox="1"/>
          <p:nvPr/>
        </p:nvSpPr>
        <p:spPr>
          <a:xfrm>
            <a:off x="6364848" y="4493297"/>
            <a:ext cx="486030" cy="276999"/>
          </a:xfrm>
          <a:prstGeom prst="rect">
            <a:avLst/>
          </a:prstGeom>
          <a:noFill/>
        </p:spPr>
        <p:txBody>
          <a:bodyPr wrap="none" rtlCol="0">
            <a:spAutoFit/>
          </a:bodyPr>
          <a:lstStyle/>
          <a:p>
            <a:r>
              <a:rPr lang="en-US" altLang="zh-TW" sz="1200" dirty="0" smtClean="0"/>
              <a:t>label</a:t>
            </a:r>
            <a:endParaRPr lang="zh-TW" altLang="en-US" sz="1200" dirty="0"/>
          </a:p>
        </p:txBody>
      </p:sp>
      <p:cxnSp>
        <p:nvCxnSpPr>
          <p:cNvPr id="5" name="直線單箭頭接點 4"/>
          <p:cNvCxnSpPr/>
          <p:nvPr/>
        </p:nvCxnSpPr>
        <p:spPr>
          <a:xfrm flipV="1">
            <a:off x="6295342" y="3075806"/>
            <a:ext cx="555536" cy="412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6295342" y="3792735"/>
            <a:ext cx="555536" cy="435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331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75</a:t>
            </a:fld>
            <a:endParaRPr lang="zh-TW" altLang="en-US" dirty="0"/>
          </a:p>
        </p:txBody>
      </p:sp>
      <p:sp>
        <p:nvSpPr>
          <p:cNvPr id="11" name="文字方塊 10"/>
          <p:cNvSpPr txBox="1"/>
          <p:nvPr/>
        </p:nvSpPr>
        <p:spPr>
          <a:xfrm>
            <a:off x="208584" y="621347"/>
            <a:ext cx="8755904" cy="1569660"/>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 針對長寬大於模型輸入尺寸的檢測框，先 </a:t>
            </a:r>
            <a:r>
              <a:rPr lang="en-US" altLang="zh-TW" sz="1600" b="1" dirty="0" smtClean="0"/>
              <a:t>Padding </a:t>
            </a:r>
            <a:r>
              <a:rPr lang="zh-TW" altLang="en-US" sz="1600" b="1" dirty="0" smtClean="0"/>
              <a:t>成方形後再進行 </a:t>
            </a:r>
            <a:r>
              <a:rPr lang="en-US" altLang="zh-TW" sz="1600" b="1" dirty="0" smtClean="0"/>
              <a:t>Resize </a:t>
            </a:r>
            <a:r>
              <a:rPr lang="zh-TW" altLang="en-US" sz="1600" b="1" dirty="0" smtClean="0"/>
              <a:t>以保持檢測長寬比</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en-US" altLang="zh-TW" sz="1600" b="1" dirty="0" smtClean="0"/>
              <a:t>2.</a:t>
            </a:r>
            <a:r>
              <a:rPr lang="zh-TW" altLang="en-US" sz="1600" b="1" dirty="0" smtClean="0"/>
              <a:t>針對長寬比小於模型輸入尺寸的檢測框，直接 </a:t>
            </a:r>
            <a:r>
              <a:rPr lang="en-US" altLang="zh-TW" sz="1600" b="1" dirty="0" smtClean="0"/>
              <a:t>Padding </a:t>
            </a:r>
            <a:r>
              <a:rPr lang="zh-TW" altLang="en-US" sz="1600" b="1" dirty="0" smtClean="0"/>
              <a:t>至</a:t>
            </a:r>
            <a:r>
              <a:rPr lang="zh-TW" altLang="en-US" sz="1600" b="1" dirty="0"/>
              <a:t>模型</a:t>
            </a:r>
            <a:r>
              <a:rPr lang="zh-TW" altLang="en-US" sz="1600" b="1" dirty="0" smtClean="0"/>
              <a:t>輸入大小</a:t>
            </a:r>
            <a:endParaRPr lang="en-US" altLang="zh-TW" sz="1600" b="1" dirty="0" smtClean="0"/>
          </a:p>
          <a:p>
            <a:pPr marL="179388" indent="-179388">
              <a:buFont typeface="Wingdings" panose="05000000000000000000" pitchFamily="2" charset="2"/>
              <a:buChar char="l"/>
            </a:pPr>
            <a:endParaRPr lang="en-US" altLang="zh-TW" sz="1600" b="1" dirty="0" smtClean="0"/>
          </a:p>
          <a:p>
            <a:pPr marL="179388" indent="-179388">
              <a:buFont typeface="Wingdings" panose="05000000000000000000" pitchFamily="2" charset="2"/>
              <a:buChar char="l"/>
            </a:pPr>
            <a:r>
              <a:rPr lang="en-US" altLang="zh-TW" sz="1600" b="1" dirty="0"/>
              <a:t>3</a:t>
            </a:r>
            <a:r>
              <a:rPr lang="en-US" altLang="zh-TW" sz="1600" b="1" dirty="0" smtClean="0"/>
              <a:t>.</a:t>
            </a:r>
            <a:r>
              <a:rPr lang="zh-TW" altLang="en-US" sz="1600" b="1" dirty="0" smtClean="0"/>
              <a:t>預測完後再根據原先尺寸裁切 </a:t>
            </a:r>
            <a:r>
              <a:rPr lang="en-US" altLang="zh-TW" sz="1600" b="1" dirty="0" smtClean="0"/>
              <a:t>Padding</a:t>
            </a:r>
            <a:r>
              <a:rPr lang="zh-TW" altLang="en-US" sz="1600" b="1" dirty="0" smtClean="0"/>
              <a:t> 後的預測結果影像，以獲與原始檢測框大小的結果預測影像</a:t>
            </a:r>
            <a:endParaRPr lang="en-US" altLang="zh-TW" sz="1600" b="1" dirty="0" smtClean="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pic>
        <p:nvPicPr>
          <p:cNvPr id="1026" name="Picture 2" descr="Z:\Kevin\20250218\N\J8_1_273\TensorRTIn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712" y="2677841"/>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Z:\Kevin\20250218\N\J8_1_273\padding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961" y="2643758"/>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Z:\Kevin\20250218\N\J8_1_273\Tensor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663940"/>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Z:\Kevin\20250218\N\J8_1_273\originalTensorOutput.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8299" y="2663941"/>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Z:\Kevin\20250218\O\J8_1_273\TensorOut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6461" y="2663941"/>
            <a:ext cx="600075" cy="1933575"/>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sp>
        <p:nvSpPr>
          <p:cNvPr id="23" name="文字方塊 22"/>
          <p:cNvSpPr txBox="1"/>
          <p:nvPr/>
        </p:nvSpPr>
        <p:spPr>
          <a:xfrm>
            <a:off x="1876873" y="2303261"/>
            <a:ext cx="447751" cy="276999"/>
          </a:xfrm>
          <a:prstGeom prst="rect">
            <a:avLst/>
          </a:prstGeom>
          <a:noFill/>
        </p:spPr>
        <p:txBody>
          <a:bodyPr wrap="none" rtlCol="0">
            <a:spAutoFit/>
          </a:bodyPr>
          <a:lstStyle/>
          <a:p>
            <a:r>
              <a:rPr lang="en-US" altLang="zh-TW" sz="1200" dirty="0" smtClean="0"/>
              <a:t>RGB</a:t>
            </a:r>
            <a:endParaRPr lang="zh-TW" altLang="en-US" sz="1200" dirty="0"/>
          </a:p>
        </p:txBody>
      </p:sp>
      <p:sp>
        <p:nvSpPr>
          <p:cNvPr id="24" name="文字方塊 23"/>
          <p:cNvSpPr txBox="1"/>
          <p:nvPr/>
        </p:nvSpPr>
        <p:spPr>
          <a:xfrm>
            <a:off x="107504" y="3506128"/>
            <a:ext cx="1531381" cy="276999"/>
          </a:xfrm>
          <a:prstGeom prst="rect">
            <a:avLst/>
          </a:prstGeom>
          <a:noFill/>
        </p:spPr>
        <p:txBody>
          <a:bodyPr wrap="none" rtlCol="0">
            <a:spAutoFit/>
          </a:bodyPr>
          <a:lstStyle/>
          <a:p>
            <a:r>
              <a:rPr lang="en-US" altLang="zh-TW" sz="1200" dirty="0" smtClean="0"/>
              <a:t>Box Name : J8_1_273</a:t>
            </a:r>
            <a:endParaRPr lang="zh-TW" altLang="en-US" sz="1200" dirty="0"/>
          </a:p>
        </p:txBody>
      </p:sp>
      <p:sp>
        <p:nvSpPr>
          <p:cNvPr id="25" name="文字方塊 24"/>
          <p:cNvSpPr txBox="1"/>
          <p:nvPr/>
        </p:nvSpPr>
        <p:spPr>
          <a:xfrm>
            <a:off x="3121117" y="2303259"/>
            <a:ext cx="997261" cy="276999"/>
          </a:xfrm>
          <a:prstGeom prst="rect">
            <a:avLst/>
          </a:prstGeom>
          <a:noFill/>
        </p:spPr>
        <p:txBody>
          <a:bodyPr wrap="none" rtlCol="0">
            <a:spAutoFit/>
          </a:bodyPr>
          <a:lstStyle/>
          <a:p>
            <a:r>
              <a:rPr lang="en-US" altLang="zh-TW" sz="1200" dirty="0" smtClean="0"/>
              <a:t>Zero Padding</a:t>
            </a:r>
            <a:endParaRPr lang="zh-TW" altLang="en-US" sz="1200" dirty="0"/>
          </a:p>
        </p:txBody>
      </p:sp>
      <p:sp>
        <p:nvSpPr>
          <p:cNvPr id="26" name="文字方塊 25"/>
          <p:cNvSpPr txBox="1"/>
          <p:nvPr/>
        </p:nvSpPr>
        <p:spPr>
          <a:xfrm>
            <a:off x="5082929" y="2303261"/>
            <a:ext cx="1487780" cy="276999"/>
          </a:xfrm>
          <a:prstGeom prst="rect">
            <a:avLst/>
          </a:prstGeom>
          <a:noFill/>
        </p:spPr>
        <p:txBody>
          <a:bodyPr wrap="none" rtlCol="0">
            <a:spAutoFit/>
          </a:bodyPr>
          <a:lstStyle/>
          <a:p>
            <a:r>
              <a:rPr lang="en-US" altLang="zh-TW" sz="1200" dirty="0" smtClean="0"/>
              <a:t>Padding </a:t>
            </a:r>
            <a:r>
              <a:rPr lang="zh-TW" altLang="en-US" sz="1200" dirty="0" smtClean="0"/>
              <a:t>後預測結果</a:t>
            </a:r>
            <a:endParaRPr lang="zh-TW" altLang="en-US" sz="1200" dirty="0"/>
          </a:p>
        </p:txBody>
      </p:sp>
      <p:sp>
        <p:nvSpPr>
          <p:cNvPr id="27" name="文字方塊 26"/>
          <p:cNvSpPr txBox="1"/>
          <p:nvPr/>
        </p:nvSpPr>
        <p:spPr>
          <a:xfrm>
            <a:off x="7011282" y="2303261"/>
            <a:ext cx="954107" cy="276999"/>
          </a:xfrm>
          <a:prstGeom prst="rect">
            <a:avLst/>
          </a:prstGeom>
          <a:noFill/>
        </p:spPr>
        <p:txBody>
          <a:bodyPr wrap="none" rtlCol="0">
            <a:spAutoFit/>
          </a:bodyPr>
          <a:lstStyle/>
          <a:p>
            <a:r>
              <a:rPr lang="zh-TW" altLang="en-US" sz="1200" dirty="0" smtClean="0"/>
              <a:t>裁切後結果</a:t>
            </a:r>
            <a:endParaRPr lang="zh-TW" altLang="en-US" sz="1200" dirty="0"/>
          </a:p>
        </p:txBody>
      </p:sp>
      <p:sp>
        <p:nvSpPr>
          <p:cNvPr id="28" name="文字方塊 27"/>
          <p:cNvSpPr txBox="1"/>
          <p:nvPr/>
        </p:nvSpPr>
        <p:spPr>
          <a:xfrm>
            <a:off x="7946496" y="2303258"/>
            <a:ext cx="1180003" cy="276999"/>
          </a:xfrm>
          <a:prstGeom prst="rect">
            <a:avLst/>
          </a:prstGeom>
          <a:noFill/>
        </p:spPr>
        <p:txBody>
          <a:bodyPr wrap="none" rtlCol="0">
            <a:spAutoFit/>
          </a:bodyPr>
          <a:lstStyle/>
          <a:p>
            <a:r>
              <a:rPr lang="zh-TW" altLang="en-US" sz="1200" dirty="0" smtClean="0"/>
              <a:t>未</a:t>
            </a:r>
            <a:r>
              <a:rPr lang="en-US" altLang="zh-TW" sz="1200" dirty="0" smtClean="0"/>
              <a:t>Padding </a:t>
            </a:r>
            <a:r>
              <a:rPr lang="zh-TW" altLang="en-US" sz="1200" dirty="0" smtClean="0"/>
              <a:t>結果</a:t>
            </a:r>
            <a:endParaRPr lang="zh-TW" altLang="en-US" sz="1200" dirty="0"/>
          </a:p>
        </p:txBody>
      </p:sp>
    </p:spTree>
    <p:extLst>
      <p:ext uri="{BB962C8B-B14F-4D97-AF65-F5344CB8AC3E}">
        <p14:creationId xmlns:p14="http://schemas.microsoft.com/office/powerpoint/2010/main" val="20554642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76</a:t>
            </a:fld>
            <a:endParaRPr lang="zh-TW" altLang="en-US" dirty="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sp>
        <p:nvSpPr>
          <p:cNvPr id="23" name="文字方塊 22"/>
          <p:cNvSpPr txBox="1"/>
          <p:nvPr/>
        </p:nvSpPr>
        <p:spPr>
          <a:xfrm>
            <a:off x="1786156" y="635950"/>
            <a:ext cx="447751" cy="276999"/>
          </a:xfrm>
          <a:prstGeom prst="rect">
            <a:avLst/>
          </a:prstGeom>
          <a:noFill/>
        </p:spPr>
        <p:txBody>
          <a:bodyPr wrap="none" rtlCol="0">
            <a:spAutoFit/>
          </a:bodyPr>
          <a:lstStyle/>
          <a:p>
            <a:r>
              <a:rPr lang="en-US" altLang="zh-TW" sz="1200" dirty="0" smtClean="0"/>
              <a:t>RGB</a:t>
            </a:r>
            <a:endParaRPr lang="zh-TW" altLang="en-US" sz="1200" dirty="0"/>
          </a:p>
        </p:txBody>
      </p:sp>
      <p:sp>
        <p:nvSpPr>
          <p:cNvPr id="24" name="文字方塊 23"/>
          <p:cNvSpPr txBox="1"/>
          <p:nvPr/>
        </p:nvSpPr>
        <p:spPr>
          <a:xfrm>
            <a:off x="107132" y="3778402"/>
            <a:ext cx="1609928" cy="276999"/>
          </a:xfrm>
          <a:prstGeom prst="rect">
            <a:avLst/>
          </a:prstGeom>
          <a:noFill/>
        </p:spPr>
        <p:txBody>
          <a:bodyPr wrap="none" rtlCol="0">
            <a:spAutoFit/>
          </a:bodyPr>
          <a:lstStyle/>
          <a:p>
            <a:r>
              <a:rPr lang="en-US" altLang="zh-TW" sz="1200" dirty="0" smtClean="0"/>
              <a:t>Box Name </a:t>
            </a:r>
            <a:r>
              <a:rPr lang="en-US" altLang="zh-TW" sz="1200" dirty="0"/>
              <a:t>: J15_1_224</a:t>
            </a:r>
            <a:endParaRPr lang="zh-TW" altLang="en-US" sz="1200" dirty="0"/>
          </a:p>
        </p:txBody>
      </p:sp>
      <p:sp>
        <p:nvSpPr>
          <p:cNvPr id="25" name="文字方塊 24"/>
          <p:cNvSpPr txBox="1"/>
          <p:nvPr/>
        </p:nvSpPr>
        <p:spPr>
          <a:xfrm>
            <a:off x="3030400" y="635948"/>
            <a:ext cx="997261" cy="276999"/>
          </a:xfrm>
          <a:prstGeom prst="rect">
            <a:avLst/>
          </a:prstGeom>
          <a:noFill/>
        </p:spPr>
        <p:txBody>
          <a:bodyPr wrap="none" rtlCol="0">
            <a:spAutoFit/>
          </a:bodyPr>
          <a:lstStyle/>
          <a:p>
            <a:r>
              <a:rPr lang="en-US" altLang="zh-TW" sz="1200" dirty="0" smtClean="0"/>
              <a:t>Zero Padding</a:t>
            </a:r>
            <a:endParaRPr lang="zh-TW" altLang="en-US" sz="1200" dirty="0"/>
          </a:p>
        </p:txBody>
      </p:sp>
      <p:sp>
        <p:nvSpPr>
          <p:cNvPr id="26" name="文字方塊 25"/>
          <p:cNvSpPr txBox="1"/>
          <p:nvPr/>
        </p:nvSpPr>
        <p:spPr>
          <a:xfrm>
            <a:off x="4992212" y="635950"/>
            <a:ext cx="1487780" cy="276999"/>
          </a:xfrm>
          <a:prstGeom prst="rect">
            <a:avLst/>
          </a:prstGeom>
          <a:noFill/>
        </p:spPr>
        <p:txBody>
          <a:bodyPr wrap="none" rtlCol="0">
            <a:spAutoFit/>
          </a:bodyPr>
          <a:lstStyle/>
          <a:p>
            <a:r>
              <a:rPr lang="en-US" altLang="zh-TW" sz="1200" dirty="0" smtClean="0"/>
              <a:t>Padding </a:t>
            </a:r>
            <a:r>
              <a:rPr lang="zh-TW" altLang="en-US" sz="1200" dirty="0" smtClean="0"/>
              <a:t>後預測結果</a:t>
            </a:r>
            <a:endParaRPr lang="zh-TW" altLang="en-US" sz="1200" dirty="0"/>
          </a:p>
        </p:txBody>
      </p:sp>
      <p:sp>
        <p:nvSpPr>
          <p:cNvPr id="27" name="文字方塊 26"/>
          <p:cNvSpPr txBox="1"/>
          <p:nvPr/>
        </p:nvSpPr>
        <p:spPr>
          <a:xfrm>
            <a:off x="6920565" y="635950"/>
            <a:ext cx="954107" cy="276999"/>
          </a:xfrm>
          <a:prstGeom prst="rect">
            <a:avLst/>
          </a:prstGeom>
          <a:noFill/>
        </p:spPr>
        <p:txBody>
          <a:bodyPr wrap="none" rtlCol="0">
            <a:spAutoFit/>
          </a:bodyPr>
          <a:lstStyle/>
          <a:p>
            <a:r>
              <a:rPr lang="zh-TW" altLang="en-US" sz="1200" dirty="0" smtClean="0"/>
              <a:t>裁切後結果</a:t>
            </a:r>
            <a:endParaRPr lang="zh-TW" altLang="en-US" sz="1200" dirty="0"/>
          </a:p>
        </p:txBody>
      </p:sp>
      <p:sp>
        <p:nvSpPr>
          <p:cNvPr id="28" name="文字方塊 27"/>
          <p:cNvSpPr txBox="1"/>
          <p:nvPr/>
        </p:nvSpPr>
        <p:spPr>
          <a:xfrm>
            <a:off x="7855779" y="635947"/>
            <a:ext cx="1180003" cy="276999"/>
          </a:xfrm>
          <a:prstGeom prst="rect">
            <a:avLst/>
          </a:prstGeom>
          <a:noFill/>
        </p:spPr>
        <p:txBody>
          <a:bodyPr wrap="none" rtlCol="0">
            <a:spAutoFit/>
          </a:bodyPr>
          <a:lstStyle/>
          <a:p>
            <a:r>
              <a:rPr lang="zh-TW" altLang="en-US" sz="1200" dirty="0" smtClean="0"/>
              <a:t>未</a:t>
            </a:r>
            <a:r>
              <a:rPr lang="en-US" altLang="zh-TW" sz="1200" dirty="0" smtClean="0"/>
              <a:t>Padding </a:t>
            </a:r>
            <a:r>
              <a:rPr lang="zh-TW" altLang="en-US" sz="1200" dirty="0" smtClean="0"/>
              <a:t>結果</a:t>
            </a:r>
            <a:endParaRPr lang="zh-TW" altLang="en-US" sz="1200" dirty="0"/>
          </a:p>
        </p:txBody>
      </p:sp>
      <p:pic>
        <p:nvPicPr>
          <p:cNvPr id="2050" name="Picture 2" descr="Z:\Kevin\20250218\O\J15_1_224\TensorOut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028" y="2936213"/>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Z:\Kevin\20250218\O\J15_1_224\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840" y="2956009"/>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Z:\Kevin\20250218\N\J15_1_224\Tensor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659" y="2963991"/>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Z:\Kevin\20250218\N\J15_1_224\paddingTensorRTInput.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587" y="2956009"/>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Z:\Kevin\20250218\N\J15_1_224\originalTensorOut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5924" y="2956008"/>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Z:\Kevin\20250218\N\J53_1_1\paddingTensorRTInput.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6873" y="1403133"/>
            <a:ext cx="1465002" cy="1465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Z:\Kevin\20250218\N\J53_1_1\TensorOutput.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6162" y="1442499"/>
            <a:ext cx="1462345" cy="146234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Z:\Kevin\20250218\N\J53_1_1\originalTensorOutput.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8184" y="1397437"/>
            <a:ext cx="1370507" cy="14623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Z:\Kevin\20250218\N\J53_1_1\TensorRTInput.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593" y="1365551"/>
            <a:ext cx="1372994" cy="1464999"/>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Z:\Kevin\20250218\O\J53_1_1\TensorOutput.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0352" y="1416965"/>
            <a:ext cx="1372997" cy="1465002"/>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107132" y="1819593"/>
            <a:ext cx="899798" cy="461665"/>
          </a:xfrm>
          <a:prstGeom prst="rect">
            <a:avLst/>
          </a:prstGeom>
          <a:noFill/>
        </p:spPr>
        <p:txBody>
          <a:bodyPr wrap="none" rtlCol="0">
            <a:spAutoFit/>
          </a:bodyPr>
          <a:lstStyle/>
          <a:p>
            <a:r>
              <a:rPr lang="en-US" altLang="zh-TW" sz="1200" dirty="0" smtClean="0"/>
              <a:t>Box Name :</a:t>
            </a:r>
          </a:p>
          <a:p>
            <a:r>
              <a:rPr lang="en-US" altLang="zh-TW" sz="1200" dirty="0" smtClean="0"/>
              <a:t> J53_1_1</a:t>
            </a:r>
            <a:endParaRPr lang="zh-TW" altLang="en-US" sz="1200" dirty="0"/>
          </a:p>
        </p:txBody>
      </p:sp>
    </p:spTree>
    <p:extLst>
      <p:ext uri="{BB962C8B-B14F-4D97-AF65-F5344CB8AC3E}">
        <p14:creationId xmlns:p14="http://schemas.microsoft.com/office/powerpoint/2010/main" val="35908059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77</a:t>
            </a:fld>
            <a:endParaRPr lang="zh-TW" altLang="en-US" dirty="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sp>
        <p:nvSpPr>
          <p:cNvPr id="23" name="文字方塊 22"/>
          <p:cNvSpPr txBox="1"/>
          <p:nvPr/>
        </p:nvSpPr>
        <p:spPr>
          <a:xfrm>
            <a:off x="1691680" y="926599"/>
            <a:ext cx="447751" cy="276999"/>
          </a:xfrm>
          <a:prstGeom prst="rect">
            <a:avLst/>
          </a:prstGeom>
          <a:noFill/>
        </p:spPr>
        <p:txBody>
          <a:bodyPr wrap="none" rtlCol="0">
            <a:spAutoFit/>
          </a:bodyPr>
          <a:lstStyle/>
          <a:p>
            <a:r>
              <a:rPr lang="en-US" altLang="zh-TW" sz="1200" dirty="0" smtClean="0"/>
              <a:t>RGB</a:t>
            </a:r>
            <a:endParaRPr lang="zh-TW" altLang="en-US" sz="1200" dirty="0"/>
          </a:p>
        </p:txBody>
      </p:sp>
      <p:sp>
        <p:nvSpPr>
          <p:cNvPr id="24" name="文字方塊 23"/>
          <p:cNvSpPr txBox="1"/>
          <p:nvPr/>
        </p:nvSpPr>
        <p:spPr>
          <a:xfrm>
            <a:off x="107132" y="3778402"/>
            <a:ext cx="1425583" cy="276999"/>
          </a:xfrm>
          <a:prstGeom prst="rect">
            <a:avLst/>
          </a:prstGeom>
          <a:noFill/>
        </p:spPr>
        <p:txBody>
          <a:bodyPr wrap="none" rtlCol="0">
            <a:spAutoFit/>
          </a:bodyPr>
          <a:lstStyle/>
          <a:p>
            <a:r>
              <a:rPr lang="en-US" altLang="zh-TW" sz="1200" dirty="0" smtClean="0"/>
              <a:t>Box Name U36_1_2</a:t>
            </a:r>
            <a:endParaRPr lang="zh-TW" altLang="en-US" sz="1200" dirty="0"/>
          </a:p>
        </p:txBody>
      </p:sp>
      <p:sp>
        <p:nvSpPr>
          <p:cNvPr id="25" name="文字方塊 24"/>
          <p:cNvSpPr txBox="1"/>
          <p:nvPr/>
        </p:nvSpPr>
        <p:spPr>
          <a:xfrm>
            <a:off x="2935924" y="926597"/>
            <a:ext cx="997261" cy="276999"/>
          </a:xfrm>
          <a:prstGeom prst="rect">
            <a:avLst/>
          </a:prstGeom>
          <a:noFill/>
        </p:spPr>
        <p:txBody>
          <a:bodyPr wrap="none" rtlCol="0">
            <a:spAutoFit/>
          </a:bodyPr>
          <a:lstStyle/>
          <a:p>
            <a:r>
              <a:rPr lang="en-US" altLang="zh-TW" sz="1200" dirty="0" smtClean="0"/>
              <a:t>Zero Padding</a:t>
            </a:r>
            <a:endParaRPr lang="zh-TW" altLang="en-US" sz="1200" dirty="0"/>
          </a:p>
        </p:txBody>
      </p:sp>
      <p:sp>
        <p:nvSpPr>
          <p:cNvPr id="26" name="文字方塊 25"/>
          <p:cNvSpPr txBox="1"/>
          <p:nvPr/>
        </p:nvSpPr>
        <p:spPr>
          <a:xfrm>
            <a:off x="4640268" y="926599"/>
            <a:ext cx="1487780" cy="276999"/>
          </a:xfrm>
          <a:prstGeom prst="rect">
            <a:avLst/>
          </a:prstGeom>
          <a:noFill/>
        </p:spPr>
        <p:txBody>
          <a:bodyPr wrap="none" rtlCol="0">
            <a:spAutoFit/>
          </a:bodyPr>
          <a:lstStyle/>
          <a:p>
            <a:r>
              <a:rPr lang="en-US" altLang="zh-TW" sz="1200" dirty="0" smtClean="0"/>
              <a:t>Padding </a:t>
            </a:r>
            <a:r>
              <a:rPr lang="zh-TW" altLang="en-US" sz="1200" dirty="0" smtClean="0"/>
              <a:t>後預測結果</a:t>
            </a:r>
            <a:endParaRPr lang="zh-TW" altLang="en-US" sz="1200" dirty="0"/>
          </a:p>
        </p:txBody>
      </p:sp>
      <p:sp>
        <p:nvSpPr>
          <p:cNvPr id="27" name="文字方塊 26"/>
          <p:cNvSpPr txBox="1"/>
          <p:nvPr/>
        </p:nvSpPr>
        <p:spPr>
          <a:xfrm>
            <a:off x="6349732" y="926595"/>
            <a:ext cx="954107" cy="276999"/>
          </a:xfrm>
          <a:prstGeom prst="rect">
            <a:avLst/>
          </a:prstGeom>
          <a:noFill/>
        </p:spPr>
        <p:txBody>
          <a:bodyPr wrap="none" rtlCol="0">
            <a:spAutoFit/>
          </a:bodyPr>
          <a:lstStyle/>
          <a:p>
            <a:r>
              <a:rPr lang="zh-TW" altLang="en-US" sz="1200" dirty="0" smtClean="0"/>
              <a:t>裁切後結果</a:t>
            </a:r>
            <a:endParaRPr lang="zh-TW" altLang="en-US" sz="1200" dirty="0"/>
          </a:p>
        </p:txBody>
      </p:sp>
      <p:sp>
        <p:nvSpPr>
          <p:cNvPr id="28" name="文字方塊 27"/>
          <p:cNvSpPr txBox="1"/>
          <p:nvPr/>
        </p:nvSpPr>
        <p:spPr>
          <a:xfrm>
            <a:off x="7717884" y="926596"/>
            <a:ext cx="1180003" cy="276999"/>
          </a:xfrm>
          <a:prstGeom prst="rect">
            <a:avLst/>
          </a:prstGeom>
          <a:noFill/>
        </p:spPr>
        <p:txBody>
          <a:bodyPr wrap="none" rtlCol="0">
            <a:spAutoFit/>
          </a:bodyPr>
          <a:lstStyle/>
          <a:p>
            <a:r>
              <a:rPr lang="zh-TW" altLang="en-US" sz="1200" dirty="0" smtClean="0"/>
              <a:t>未</a:t>
            </a:r>
            <a:r>
              <a:rPr lang="en-US" altLang="zh-TW" sz="1200" dirty="0" smtClean="0"/>
              <a:t>Padding </a:t>
            </a:r>
            <a:r>
              <a:rPr lang="zh-TW" altLang="en-US" sz="1200" dirty="0" smtClean="0"/>
              <a:t>結果</a:t>
            </a:r>
            <a:endParaRPr lang="zh-TW" altLang="en-US" sz="1200" dirty="0"/>
          </a:p>
        </p:txBody>
      </p:sp>
      <p:sp>
        <p:nvSpPr>
          <p:cNvPr id="29" name="文字方塊 28"/>
          <p:cNvSpPr txBox="1"/>
          <p:nvPr/>
        </p:nvSpPr>
        <p:spPr>
          <a:xfrm>
            <a:off x="121559" y="1858785"/>
            <a:ext cx="1581074" cy="276999"/>
          </a:xfrm>
          <a:prstGeom prst="rect">
            <a:avLst/>
          </a:prstGeom>
          <a:noFill/>
        </p:spPr>
        <p:txBody>
          <a:bodyPr wrap="none" rtlCol="0">
            <a:spAutoFit/>
          </a:bodyPr>
          <a:lstStyle/>
          <a:p>
            <a:r>
              <a:rPr lang="en-US" altLang="zh-TW" sz="1200" dirty="0" smtClean="0"/>
              <a:t>Box Name : U1_1_260</a:t>
            </a:r>
            <a:endParaRPr lang="zh-TW" altLang="en-US" sz="1200" dirty="0"/>
          </a:p>
        </p:txBody>
      </p:sp>
      <p:pic>
        <p:nvPicPr>
          <p:cNvPr id="3074" name="Picture 2" descr="Z:\Kevin\20250218\O\U1_1_260\TensorOut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1696873"/>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Z:\Kevin\20250218\O\U1_1_260\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156" y="1716296"/>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Kevin\20250218\N\U1_1_260\paddingTensorRTIn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430" y="138768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Z:\Kevin\20250218\N\U1_1_260\TensorOutput.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962" y="138768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Z:\Kevin\20250218\N\U1_1_260\originalTensorOut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1696874"/>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Z:\Kevin\20250218\N\U36_1_2\originalTensorOutput.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184" y="3655351"/>
            <a:ext cx="13811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Z:\Kevin\20250218\N\U36_1_2\paddingTensorRTInput.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9430" y="3147814"/>
            <a:ext cx="138112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Z:\Kevin\20250218\N\U36_1_2\TensorOutput.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3147814"/>
            <a:ext cx="138112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Z:\Kevin\20250218\N\U36_1_2\TensorRTInput.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5656" y="3736449"/>
            <a:ext cx="13811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Z:\Kevin\20250218\O\U36_1_2\TensorOutput.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0352" y="3655351"/>
            <a:ext cx="1381125"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055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78</a:t>
            </a:fld>
            <a:endParaRPr lang="zh-TW" altLang="en-US" dirty="0"/>
          </a:p>
        </p:txBody>
      </p:sp>
      <p:sp>
        <p:nvSpPr>
          <p:cNvPr id="11" name="文字方塊 10"/>
          <p:cNvSpPr txBox="1"/>
          <p:nvPr/>
        </p:nvSpPr>
        <p:spPr>
          <a:xfrm>
            <a:off x="208584" y="621347"/>
            <a:ext cx="8755904" cy="1077218"/>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 </a:t>
            </a:r>
            <a:r>
              <a:rPr lang="zh-TW" altLang="en-US" sz="1600" b="1" dirty="0"/>
              <a:t>將 </a:t>
            </a:r>
            <a:r>
              <a:rPr lang="en-US" altLang="zh-TW" sz="1600" b="1" dirty="0"/>
              <a:t>Padding </a:t>
            </a:r>
            <a:r>
              <a:rPr lang="zh-TW" altLang="en-US" sz="1600" b="1" dirty="0"/>
              <a:t>順序調整</a:t>
            </a:r>
            <a:r>
              <a:rPr lang="zh-TW" altLang="en-US" sz="1600" b="1" dirty="0" smtClean="0"/>
              <a:t>到 </a:t>
            </a:r>
            <a:r>
              <a:rPr lang="en-US" altLang="zh-TW" sz="1600" b="1" dirty="0" smtClean="0"/>
              <a:t>Resize </a:t>
            </a:r>
            <a:r>
              <a:rPr lang="zh-TW" altLang="en-US" sz="1600" b="1" dirty="0" smtClean="0"/>
              <a:t>之後，以減少 </a:t>
            </a:r>
            <a:r>
              <a:rPr lang="en-US" altLang="zh-TW" sz="1600" b="1" dirty="0" smtClean="0"/>
              <a:t>Padding </a:t>
            </a:r>
            <a:r>
              <a:rPr lang="zh-TW" altLang="en-US" sz="1600" b="1" dirty="0" smtClean="0"/>
              <a:t>計算量以提升效能</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en-US" altLang="zh-TW" sz="1600" b="1" dirty="0" smtClean="0"/>
              <a:t>2.</a:t>
            </a:r>
            <a:r>
              <a:rPr lang="zh-TW" altLang="en-US" sz="1600" b="1" dirty="0" smtClean="0"/>
              <a:t>在 </a:t>
            </a:r>
            <a:r>
              <a:rPr lang="en-US" altLang="zh-TW" sz="1600" b="1" dirty="0" smtClean="0"/>
              <a:t>Resize </a:t>
            </a:r>
            <a:r>
              <a:rPr lang="zh-TW" altLang="en-US" sz="1600" b="1" dirty="0" smtClean="0"/>
              <a:t>輸入影像時 分別使用 </a:t>
            </a:r>
            <a:r>
              <a:rPr lang="en-US" altLang="zh-TW" sz="1600" b="1" dirty="0" smtClean="0"/>
              <a:t>Bilinear &amp;</a:t>
            </a:r>
            <a:r>
              <a:rPr lang="zh-TW" altLang="en-US" sz="1600" b="1" dirty="0" smtClean="0"/>
              <a:t> </a:t>
            </a:r>
            <a:r>
              <a:rPr lang="en-US" altLang="zh-TW" sz="1600" b="1" dirty="0" err="1" smtClean="0"/>
              <a:t>Neightbor</a:t>
            </a:r>
            <a:r>
              <a:rPr lang="en-US" altLang="zh-TW" sz="1600" b="1" dirty="0" smtClean="0"/>
              <a:t> Nearest </a:t>
            </a:r>
            <a:r>
              <a:rPr lang="zh-TW" altLang="en-US" sz="1600" b="1" dirty="0" smtClean="0"/>
              <a:t>的插值方式比較差異，發現 </a:t>
            </a:r>
            <a:r>
              <a:rPr lang="en-US" altLang="zh-TW" sz="1600" b="1" dirty="0" err="1" smtClean="0"/>
              <a:t>Neightbor</a:t>
            </a:r>
            <a:r>
              <a:rPr lang="en-US" altLang="zh-TW" sz="1600" b="1" dirty="0" smtClean="0"/>
              <a:t> Nearest </a:t>
            </a:r>
            <a:r>
              <a:rPr lang="zh-TW" altLang="en-US" sz="1600" b="1" dirty="0" smtClean="0"/>
              <a:t>在邊緣的檢測差異較大</a:t>
            </a:r>
            <a:endParaRPr lang="en-US" altLang="zh-TW" sz="1600" b="1" dirty="0" smtClean="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pic>
        <p:nvPicPr>
          <p:cNvPr id="1026" name="Picture 2" descr="Z:\Kevin\20250218\N\J8_1_273\TensorRTIn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712" y="2677841"/>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Z:\Kevin\20250218\N\J8_1_273\originalTensorOut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601" y="2640960"/>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Z:\Kevin\20250218\O\J8_1_273\Tensor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4" y="2644398"/>
            <a:ext cx="600075" cy="1933575"/>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sp>
        <p:nvSpPr>
          <p:cNvPr id="23" name="文字方塊 22"/>
          <p:cNvSpPr txBox="1"/>
          <p:nvPr/>
        </p:nvSpPr>
        <p:spPr>
          <a:xfrm>
            <a:off x="1876873" y="2303261"/>
            <a:ext cx="447751" cy="276999"/>
          </a:xfrm>
          <a:prstGeom prst="rect">
            <a:avLst/>
          </a:prstGeom>
          <a:noFill/>
        </p:spPr>
        <p:txBody>
          <a:bodyPr wrap="none" rtlCol="0">
            <a:spAutoFit/>
          </a:bodyPr>
          <a:lstStyle/>
          <a:p>
            <a:r>
              <a:rPr lang="en-US" altLang="zh-TW" sz="1200" dirty="0" smtClean="0"/>
              <a:t>RGB</a:t>
            </a:r>
            <a:endParaRPr lang="zh-TW" altLang="en-US" sz="1200" dirty="0"/>
          </a:p>
        </p:txBody>
      </p:sp>
      <p:sp>
        <p:nvSpPr>
          <p:cNvPr id="24" name="文字方塊 23"/>
          <p:cNvSpPr txBox="1"/>
          <p:nvPr/>
        </p:nvSpPr>
        <p:spPr>
          <a:xfrm>
            <a:off x="107504" y="3506128"/>
            <a:ext cx="1531381" cy="276999"/>
          </a:xfrm>
          <a:prstGeom prst="rect">
            <a:avLst/>
          </a:prstGeom>
          <a:noFill/>
        </p:spPr>
        <p:txBody>
          <a:bodyPr wrap="none" rtlCol="0">
            <a:spAutoFit/>
          </a:bodyPr>
          <a:lstStyle/>
          <a:p>
            <a:r>
              <a:rPr lang="en-US" altLang="zh-TW" sz="1200" dirty="0" smtClean="0"/>
              <a:t>Box Name : J8_1_273</a:t>
            </a:r>
            <a:endParaRPr lang="zh-TW" altLang="en-US" sz="1200" dirty="0"/>
          </a:p>
        </p:txBody>
      </p:sp>
      <p:sp>
        <p:nvSpPr>
          <p:cNvPr id="27" name="文字方塊 26"/>
          <p:cNvSpPr txBox="1"/>
          <p:nvPr/>
        </p:nvSpPr>
        <p:spPr>
          <a:xfrm>
            <a:off x="5129584" y="2179295"/>
            <a:ext cx="965201" cy="461665"/>
          </a:xfrm>
          <a:prstGeom prst="rect">
            <a:avLst/>
          </a:prstGeom>
          <a:noFill/>
        </p:spPr>
        <p:txBody>
          <a:bodyPr wrap="none" rtlCol="0">
            <a:spAutoFit/>
          </a:bodyPr>
          <a:lstStyle/>
          <a:p>
            <a:pPr algn="ctr"/>
            <a:r>
              <a:rPr lang="zh-TW" altLang="en-US" sz="1200" dirty="0" smtClean="0"/>
              <a:t>裁切後</a:t>
            </a:r>
            <a:r>
              <a:rPr lang="zh-TW" altLang="en-US" sz="1200" dirty="0" smtClean="0"/>
              <a:t>結果</a:t>
            </a:r>
            <a:endParaRPr lang="en-US" altLang="zh-TW" sz="1200" dirty="0" smtClean="0"/>
          </a:p>
          <a:p>
            <a:pPr algn="ctr"/>
            <a:r>
              <a:rPr lang="en-US" altLang="zh-TW" sz="1200" dirty="0" smtClean="0"/>
              <a:t>bilinear</a:t>
            </a:r>
            <a:endParaRPr lang="zh-TW" altLang="en-US" sz="1200" dirty="0"/>
          </a:p>
        </p:txBody>
      </p:sp>
      <p:sp>
        <p:nvSpPr>
          <p:cNvPr id="28" name="文字方塊 27"/>
          <p:cNvSpPr txBox="1"/>
          <p:nvPr/>
        </p:nvSpPr>
        <p:spPr>
          <a:xfrm>
            <a:off x="2985889" y="2283715"/>
            <a:ext cx="1180003" cy="276999"/>
          </a:xfrm>
          <a:prstGeom prst="rect">
            <a:avLst/>
          </a:prstGeom>
          <a:noFill/>
        </p:spPr>
        <p:txBody>
          <a:bodyPr wrap="none" rtlCol="0">
            <a:spAutoFit/>
          </a:bodyPr>
          <a:lstStyle/>
          <a:p>
            <a:r>
              <a:rPr lang="zh-TW" altLang="en-US" sz="1200" dirty="0" smtClean="0"/>
              <a:t>未</a:t>
            </a:r>
            <a:r>
              <a:rPr lang="en-US" altLang="zh-TW" sz="1200" dirty="0" smtClean="0"/>
              <a:t>Padding </a:t>
            </a:r>
            <a:r>
              <a:rPr lang="zh-TW" altLang="en-US" sz="1200" dirty="0" smtClean="0"/>
              <a:t>結果</a:t>
            </a:r>
            <a:endParaRPr lang="zh-TW" altLang="en-US" sz="1200" dirty="0"/>
          </a:p>
        </p:txBody>
      </p:sp>
      <p:sp>
        <p:nvSpPr>
          <p:cNvPr id="17" name="文字方塊 16"/>
          <p:cNvSpPr txBox="1"/>
          <p:nvPr/>
        </p:nvSpPr>
        <p:spPr>
          <a:xfrm>
            <a:off x="7102308" y="2201580"/>
            <a:ext cx="1300101" cy="461665"/>
          </a:xfrm>
          <a:prstGeom prst="rect">
            <a:avLst/>
          </a:prstGeom>
          <a:noFill/>
        </p:spPr>
        <p:txBody>
          <a:bodyPr wrap="none" rtlCol="0">
            <a:spAutoFit/>
          </a:bodyPr>
          <a:lstStyle/>
          <a:p>
            <a:pPr algn="ctr"/>
            <a:r>
              <a:rPr lang="zh-TW" altLang="en-US" sz="1200" dirty="0" smtClean="0"/>
              <a:t>裁切後</a:t>
            </a:r>
            <a:r>
              <a:rPr lang="zh-TW" altLang="en-US" sz="1200" dirty="0" smtClean="0"/>
              <a:t>結果</a:t>
            </a:r>
            <a:endParaRPr lang="en-US" altLang="zh-TW" sz="1200" dirty="0" smtClean="0"/>
          </a:p>
          <a:p>
            <a:pPr algn="ctr"/>
            <a:r>
              <a:rPr lang="en-US" altLang="zh-TW" sz="1200" dirty="0" smtClean="0"/>
              <a:t>Neighbor </a:t>
            </a:r>
            <a:r>
              <a:rPr lang="en-US" altLang="zh-TW" sz="1200" dirty="0" err="1" smtClean="0"/>
              <a:t>Neareat</a:t>
            </a:r>
            <a:endParaRPr lang="zh-TW" altLang="en-US" sz="1200" dirty="0"/>
          </a:p>
        </p:txBody>
      </p:sp>
      <p:pic>
        <p:nvPicPr>
          <p:cNvPr id="2050" name="Picture 2" descr="Z:\2_KevinLin\20250218\N\NN\J8_1_273\originalTensorOutput.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20" y="2622895"/>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kevin_lin\AOI AI Engine\20250218\20250218\N\NN\J8_1_273\TensorRTIn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2970582"/>
            <a:ext cx="6000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kevin_lin\AOI AI Engine\20250218\20250218\N\bilinear\J8_1_273\TensorRTInput.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509" y="2980082"/>
            <a:ext cx="600075"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850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79</a:t>
            </a:fld>
            <a:endParaRPr lang="zh-TW" altLang="en-US" dirty="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sp>
        <p:nvSpPr>
          <p:cNvPr id="23" name="文字方塊 22"/>
          <p:cNvSpPr txBox="1"/>
          <p:nvPr/>
        </p:nvSpPr>
        <p:spPr>
          <a:xfrm>
            <a:off x="1786156" y="635950"/>
            <a:ext cx="447751" cy="276999"/>
          </a:xfrm>
          <a:prstGeom prst="rect">
            <a:avLst/>
          </a:prstGeom>
          <a:noFill/>
        </p:spPr>
        <p:txBody>
          <a:bodyPr wrap="none" rtlCol="0">
            <a:spAutoFit/>
          </a:bodyPr>
          <a:lstStyle/>
          <a:p>
            <a:r>
              <a:rPr lang="en-US" altLang="zh-TW" sz="1200" dirty="0" smtClean="0"/>
              <a:t>RGB</a:t>
            </a:r>
            <a:endParaRPr lang="zh-TW" altLang="en-US" sz="1200" dirty="0"/>
          </a:p>
        </p:txBody>
      </p:sp>
      <p:sp>
        <p:nvSpPr>
          <p:cNvPr id="24" name="文字方塊 23"/>
          <p:cNvSpPr txBox="1"/>
          <p:nvPr/>
        </p:nvSpPr>
        <p:spPr>
          <a:xfrm>
            <a:off x="107132" y="3778402"/>
            <a:ext cx="1609928" cy="276999"/>
          </a:xfrm>
          <a:prstGeom prst="rect">
            <a:avLst/>
          </a:prstGeom>
          <a:noFill/>
        </p:spPr>
        <p:txBody>
          <a:bodyPr wrap="none" rtlCol="0">
            <a:spAutoFit/>
          </a:bodyPr>
          <a:lstStyle/>
          <a:p>
            <a:r>
              <a:rPr lang="en-US" altLang="zh-TW" sz="1200" dirty="0" smtClean="0"/>
              <a:t>Box Name </a:t>
            </a:r>
            <a:r>
              <a:rPr lang="en-US" altLang="zh-TW" sz="1200" dirty="0"/>
              <a:t>: J15_1_224</a:t>
            </a:r>
            <a:endParaRPr lang="zh-TW" altLang="en-US" sz="1200" dirty="0"/>
          </a:p>
        </p:txBody>
      </p:sp>
      <p:sp>
        <p:nvSpPr>
          <p:cNvPr id="27" name="文字方塊 26"/>
          <p:cNvSpPr txBox="1"/>
          <p:nvPr/>
        </p:nvSpPr>
        <p:spPr>
          <a:xfrm>
            <a:off x="4458795" y="543616"/>
            <a:ext cx="1324530" cy="461665"/>
          </a:xfrm>
          <a:prstGeom prst="rect">
            <a:avLst/>
          </a:prstGeom>
          <a:noFill/>
        </p:spPr>
        <p:txBody>
          <a:bodyPr wrap="none" rtlCol="0">
            <a:spAutoFit/>
          </a:bodyPr>
          <a:lstStyle/>
          <a:p>
            <a:pPr algn="ctr"/>
            <a:r>
              <a:rPr lang="zh-TW" altLang="en-US" sz="1200" dirty="0" smtClean="0"/>
              <a:t>裁切後</a:t>
            </a:r>
            <a:r>
              <a:rPr lang="zh-TW" altLang="en-US" sz="1200" dirty="0" smtClean="0"/>
              <a:t>結果</a:t>
            </a:r>
            <a:endParaRPr lang="en-US" altLang="zh-TW" sz="1200" dirty="0" smtClean="0"/>
          </a:p>
          <a:p>
            <a:pPr algn="ctr"/>
            <a:r>
              <a:rPr lang="en-US" altLang="zh-TW" sz="1200" dirty="0"/>
              <a:t>(</a:t>
            </a:r>
            <a:r>
              <a:rPr lang="zh-TW" altLang="en-US" sz="1200" dirty="0"/>
              <a:t> </a:t>
            </a:r>
            <a:r>
              <a:rPr lang="en-US" altLang="zh-TW" sz="1200" dirty="0"/>
              <a:t>resize </a:t>
            </a:r>
            <a:r>
              <a:rPr lang="en-US" altLang="zh-TW" sz="1200" dirty="0" err="1"/>
              <a:t>bybilinear</a:t>
            </a:r>
            <a:r>
              <a:rPr lang="en-US" altLang="zh-TW" sz="1200" dirty="0" smtClean="0"/>
              <a:t>)</a:t>
            </a:r>
            <a:endParaRPr lang="zh-TW" altLang="en-US" sz="1200" dirty="0"/>
          </a:p>
        </p:txBody>
      </p:sp>
      <p:sp>
        <p:nvSpPr>
          <p:cNvPr id="28" name="文字方塊 27"/>
          <p:cNvSpPr txBox="1"/>
          <p:nvPr/>
        </p:nvSpPr>
        <p:spPr>
          <a:xfrm>
            <a:off x="2868668" y="604016"/>
            <a:ext cx="1180003" cy="276999"/>
          </a:xfrm>
          <a:prstGeom prst="rect">
            <a:avLst/>
          </a:prstGeom>
          <a:noFill/>
        </p:spPr>
        <p:txBody>
          <a:bodyPr wrap="none" rtlCol="0">
            <a:spAutoFit/>
          </a:bodyPr>
          <a:lstStyle/>
          <a:p>
            <a:r>
              <a:rPr lang="zh-TW" altLang="en-US" sz="1200" dirty="0" smtClean="0"/>
              <a:t>未</a:t>
            </a:r>
            <a:r>
              <a:rPr lang="en-US" altLang="zh-TW" sz="1200" dirty="0" smtClean="0"/>
              <a:t>Padding </a:t>
            </a:r>
            <a:r>
              <a:rPr lang="zh-TW" altLang="en-US" sz="1200" dirty="0" smtClean="0"/>
              <a:t>結果</a:t>
            </a:r>
            <a:endParaRPr lang="zh-TW" altLang="en-US" sz="1200" dirty="0"/>
          </a:p>
        </p:txBody>
      </p:sp>
      <p:pic>
        <p:nvPicPr>
          <p:cNvPr id="2050" name="Picture 2" descr="Z:\Kevin\20250218\O\J15_1_224\TensorOut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881967"/>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Z:\Kevin\20250218\O\J15_1_224\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840" y="2956009"/>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Z:\Kevin\20250218\N\J15_1_224\originalTensor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5287" y="2881966"/>
            <a:ext cx="6000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Z:\Kevin\20250218\N\J53_1_1\originalTensorOutput.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1336813"/>
            <a:ext cx="1370507" cy="14623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Z:\Kevin\20250218\N\J53_1_1\TensorRTIn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1365551"/>
            <a:ext cx="1372994" cy="1464999"/>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Z:\Kevin\20250218\O\J53_1_1\TensorOutput.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1362719"/>
            <a:ext cx="1372997" cy="1465002"/>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107132" y="1819593"/>
            <a:ext cx="899798" cy="461665"/>
          </a:xfrm>
          <a:prstGeom prst="rect">
            <a:avLst/>
          </a:prstGeom>
          <a:noFill/>
        </p:spPr>
        <p:txBody>
          <a:bodyPr wrap="none" rtlCol="0">
            <a:spAutoFit/>
          </a:bodyPr>
          <a:lstStyle/>
          <a:p>
            <a:r>
              <a:rPr lang="en-US" altLang="zh-TW" sz="1200" dirty="0" smtClean="0"/>
              <a:t>Box Name :</a:t>
            </a:r>
          </a:p>
          <a:p>
            <a:r>
              <a:rPr lang="en-US" altLang="zh-TW" sz="1200" dirty="0" smtClean="0"/>
              <a:t> J53_1_1</a:t>
            </a:r>
            <a:endParaRPr lang="zh-TW" altLang="en-US" sz="1200" dirty="0"/>
          </a:p>
        </p:txBody>
      </p:sp>
      <p:pic>
        <p:nvPicPr>
          <p:cNvPr id="4098" name="Picture 2" descr="D:\kevin_lin\AOI AI Engine\20250218\20250218\N\bilinear\J53_1_1\TensorRTInput.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944" y="1496566"/>
            <a:ext cx="11334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kevin_lin\AOI AI Engine\20250218\20250218\N\NN\J53_1_1\TensorRTInput.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6877" y="1466468"/>
            <a:ext cx="11334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kevin_lin\AOI AI Engine\20250218\20250218\N\NN\J53_1_1\originalTensorOutput.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0352" y="1343567"/>
            <a:ext cx="1372997" cy="1465001"/>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7203662" y="511682"/>
            <a:ext cx="1300101" cy="461665"/>
          </a:xfrm>
          <a:prstGeom prst="rect">
            <a:avLst/>
          </a:prstGeom>
          <a:noFill/>
        </p:spPr>
        <p:txBody>
          <a:bodyPr wrap="none" rtlCol="0">
            <a:spAutoFit/>
          </a:bodyPr>
          <a:lstStyle/>
          <a:p>
            <a:pPr algn="ctr"/>
            <a:r>
              <a:rPr lang="zh-TW" altLang="en-US" sz="1200" dirty="0" smtClean="0"/>
              <a:t>裁切後</a:t>
            </a:r>
            <a:r>
              <a:rPr lang="zh-TW" altLang="en-US" sz="1200" dirty="0" smtClean="0"/>
              <a:t>結果</a:t>
            </a:r>
            <a:endParaRPr lang="en-US" altLang="zh-TW" sz="1200" dirty="0" smtClean="0"/>
          </a:p>
          <a:p>
            <a:pPr algn="ctr"/>
            <a:r>
              <a:rPr lang="en-US" altLang="zh-TW" sz="1200" dirty="0" smtClean="0"/>
              <a:t>Neighbor </a:t>
            </a:r>
            <a:r>
              <a:rPr lang="en-US" altLang="zh-TW" sz="1200" dirty="0" err="1" smtClean="0"/>
              <a:t>Neareat</a:t>
            </a:r>
            <a:endParaRPr lang="zh-TW" altLang="en-US" sz="1200" dirty="0"/>
          </a:p>
        </p:txBody>
      </p:sp>
      <p:pic>
        <p:nvPicPr>
          <p:cNvPr id="4102" name="Picture 6" descr="D:\kevin_lin\AOI AI Engine\20250218\N\J15_1_224\TensorRTInput.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3576" y="3363838"/>
            <a:ext cx="6000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D:\kevin_lin\AOI AI Engine\20250218\N\bilinear\J15_1_224\TensorRTInput.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4706" y="3168802"/>
            <a:ext cx="6000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kevin_lin\AOI AI Engine\20250218\N\NN\J15_1_224\originalTensorOutput.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6812" y="2926567"/>
            <a:ext cx="6000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147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 </a:t>
            </a:r>
            <a:r>
              <a:rPr lang="zh-TW" altLang="en-US" sz="2000" b="1" dirty="0" smtClean="0"/>
              <a:t>使用 </a:t>
            </a:r>
            <a:r>
              <a:rPr lang="en-US" altLang="zh-TW" sz="2000" b="1" dirty="0" smtClean="0"/>
              <a:t>OpenCV2.4.9 </a:t>
            </a:r>
            <a:r>
              <a:rPr lang="zh-TW" altLang="en-US" sz="2000" b="1" dirty="0" smtClean="0"/>
              <a:t>推論</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solidFill>
                  <a:schemeClr val="bg1"/>
                </a:solidFill>
              </a:rPr>
              <a:t>8</a:t>
            </a:fld>
            <a:endParaRPr lang="zh-TW" altLang="en-US" dirty="0">
              <a:solidFill>
                <a:schemeClr val="bg1"/>
              </a:solidFill>
            </a:endParaRPr>
          </a:p>
        </p:txBody>
      </p:sp>
      <p:sp>
        <p:nvSpPr>
          <p:cNvPr id="23" name="文字方塊 22"/>
          <p:cNvSpPr txBox="1"/>
          <p:nvPr/>
        </p:nvSpPr>
        <p:spPr>
          <a:xfrm>
            <a:off x="272208" y="555526"/>
            <a:ext cx="8260232" cy="584775"/>
          </a:xfrm>
          <a:prstGeom prst="rect">
            <a:avLst/>
          </a:prstGeom>
          <a:noFill/>
        </p:spPr>
        <p:txBody>
          <a:bodyPr wrap="square" rtlCol="0">
            <a:spAutoFit/>
          </a:bodyPr>
          <a:lstStyle/>
          <a:p>
            <a:pPr marL="179388" indent="-179388">
              <a:buFont typeface="Wingdings" panose="05000000000000000000" pitchFamily="2" charset="2"/>
              <a:buChar char="l"/>
            </a:pPr>
            <a:r>
              <a:rPr lang="zh-TW" altLang="en-US" sz="1600" b="1" dirty="0"/>
              <a:t>下載</a:t>
            </a:r>
            <a:r>
              <a:rPr lang="zh-TW" altLang="en-US" sz="1600" b="1" dirty="0" smtClean="0"/>
              <a:t>好 </a:t>
            </a:r>
            <a:r>
              <a:rPr lang="en-US" altLang="zh-TW" sz="1600" b="1" dirty="0" err="1" smtClean="0"/>
              <a:t>OpenCV</a:t>
            </a:r>
            <a:r>
              <a:rPr lang="en-US" altLang="zh-TW" sz="1600" b="1" dirty="0" smtClean="0"/>
              <a:t> 2.4.9</a:t>
            </a:r>
            <a:r>
              <a:rPr lang="zh-TW" altLang="en-US" sz="1600" b="1" dirty="0" smtClean="0"/>
              <a:t> 後放置於 </a:t>
            </a:r>
            <a:r>
              <a:rPr lang="en-US" altLang="zh-TW" sz="1600" b="1" dirty="0" err="1" smtClean="0"/>
              <a:t>TRI_TensorRT_Interface_DLL</a:t>
            </a:r>
            <a:r>
              <a:rPr lang="zh-TW" altLang="en-US" sz="1600" b="1" dirty="0"/>
              <a:t> </a:t>
            </a:r>
            <a:r>
              <a:rPr lang="zh-TW" altLang="en-US" sz="1600" b="1" dirty="0" smtClean="0"/>
              <a:t>資料夾中 </a:t>
            </a:r>
            <a:endParaRPr lang="en-US" altLang="zh-TW" sz="1600" b="1" dirty="0" smtClean="0"/>
          </a:p>
          <a:p>
            <a:endParaRPr lang="en-US" altLang="zh-TW" sz="16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05" y="1779662"/>
            <a:ext cx="5857527" cy="249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547664" y="2643758"/>
            <a:ext cx="4176464" cy="2077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9928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80</a:t>
            </a:fld>
            <a:endParaRPr lang="zh-TW" altLang="en-US" dirty="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sp>
        <p:nvSpPr>
          <p:cNvPr id="23" name="文字方塊 22"/>
          <p:cNvSpPr txBox="1"/>
          <p:nvPr/>
        </p:nvSpPr>
        <p:spPr>
          <a:xfrm>
            <a:off x="1843267" y="1065097"/>
            <a:ext cx="447751" cy="276999"/>
          </a:xfrm>
          <a:prstGeom prst="rect">
            <a:avLst/>
          </a:prstGeom>
          <a:noFill/>
        </p:spPr>
        <p:txBody>
          <a:bodyPr wrap="none" rtlCol="0">
            <a:spAutoFit/>
          </a:bodyPr>
          <a:lstStyle/>
          <a:p>
            <a:r>
              <a:rPr lang="en-US" altLang="zh-TW" sz="1200" dirty="0" smtClean="0"/>
              <a:t>RGB</a:t>
            </a:r>
            <a:endParaRPr lang="zh-TW" altLang="en-US" sz="1200" dirty="0"/>
          </a:p>
        </p:txBody>
      </p:sp>
      <p:sp>
        <p:nvSpPr>
          <p:cNvPr id="24" name="文字方塊 23"/>
          <p:cNvSpPr txBox="1"/>
          <p:nvPr/>
        </p:nvSpPr>
        <p:spPr>
          <a:xfrm>
            <a:off x="107132" y="3778402"/>
            <a:ext cx="1425583" cy="276999"/>
          </a:xfrm>
          <a:prstGeom prst="rect">
            <a:avLst/>
          </a:prstGeom>
          <a:noFill/>
        </p:spPr>
        <p:txBody>
          <a:bodyPr wrap="none" rtlCol="0">
            <a:spAutoFit/>
          </a:bodyPr>
          <a:lstStyle/>
          <a:p>
            <a:r>
              <a:rPr lang="en-US" altLang="zh-TW" sz="1200" dirty="0" smtClean="0"/>
              <a:t>Box Name U36_1_2</a:t>
            </a:r>
            <a:endParaRPr lang="zh-TW" altLang="en-US" sz="1200" dirty="0"/>
          </a:p>
        </p:txBody>
      </p:sp>
      <p:sp>
        <p:nvSpPr>
          <p:cNvPr id="27" name="文字方塊 26"/>
          <p:cNvSpPr txBox="1"/>
          <p:nvPr/>
        </p:nvSpPr>
        <p:spPr>
          <a:xfrm>
            <a:off x="4844772" y="980463"/>
            <a:ext cx="1359796" cy="461665"/>
          </a:xfrm>
          <a:prstGeom prst="rect">
            <a:avLst/>
          </a:prstGeom>
          <a:noFill/>
        </p:spPr>
        <p:txBody>
          <a:bodyPr wrap="none" rtlCol="0">
            <a:spAutoFit/>
          </a:bodyPr>
          <a:lstStyle/>
          <a:p>
            <a:pPr algn="ctr"/>
            <a:r>
              <a:rPr lang="zh-TW" altLang="en-US" sz="1200" dirty="0" smtClean="0"/>
              <a:t>裁切後</a:t>
            </a:r>
            <a:r>
              <a:rPr lang="zh-TW" altLang="en-US" sz="1200" dirty="0" smtClean="0"/>
              <a:t>結果</a:t>
            </a:r>
            <a:endParaRPr lang="en-US" altLang="zh-TW" sz="1200" dirty="0" smtClean="0"/>
          </a:p>
          <a:p>
            <a:pPr algn="ctr"/>
            <a:r>
              <a:rPr lang="zh-TW" altLang="en-US" sz="1200" dirty="0" smtClean="0"/>
              <a:t> </a:t>
            </a:r>
            <a:r>
              <a:rPr lang="en-US" altLang="zh-TW" sz="1200" dirty="0" smtClean="0"/>
              <a:t>(</a:t>
            </a:r>
            <a:r>
              <a:rPr lang="zh-TW" altLang="en-US" sz="1200" dirty="0" smtClean="0"/>
              <a:t> </a:t>
            </a:r>
            <a:r>
              <a:rPr lang="en-US" altLang="zh-TW" sz="1200" dirty="0" smtClean="0"/>
              <a:t>resize </a:t>
            </a:r>
            <a:r>
              <a:rPr lang="en-US" altLang="zh-TW" sz="1200" dirty="0" err="1" smtClean="0"/>
              <a:t>by</a:t>
            </a:r>
            <a:r>
              <a:rPr lang="en-US" altLang="zh-TW" sz="1200" dirty="0" err="1" smtClean="0"/>
              <a:t>bilinear</a:t>
            </a:r>
            <a:r>
              <a:rPr lang="en-US" altLang="zh-TW" sz="1200" dirty="0" smtClean="0"/>
              <a:t>)</a:t>
            </a:r>
            <a:endParaRPr lang="zh-TW" altLang="en-US" sz="1200" dirty="0"/>
          </a:p>
        </p:txBody>
      </p:sp>
      <p:sp>
        <p:nvSpPr>
          <p:cNvPr id="28" name="文字方塊 27"/>
          <p:cNvSpPr txBox="1"/>
          <p:nvPr/>
        </p:nvSpPr>
        <p:spPr>
          <a:xfrm>
            <a:off x="3326881" y="1065098"/>
            <a:ext cx="1180003" cy="276999"/>
          </a:xfrm>
          <a:prstGeom prst="rect">
            <a:avLst/>
          </a:prstGeom>
          <a:noFill/>
        </p:spPr>
        <p:txBody>
          <a:bodyPr wrap="none" rtlCol="0">
            <a:spAutoFit/>
          </a:bodyPr>
          <a:lstStyle/>
          <a:p>
            <a:r>
              <a:rPr lang="zh-TW" altLang="en-US" sz="1200" dirty="0" smtClean="0"/>
              <a:t>未</a:t>
            </a:r>
            <a:r>
              <a:rPr lang="en-US" altLang="zh-TW" sz="1200" dirty="0" smtClean="0"/>
              <a:t>Padding </a:t>
            </a:r>
            <a:r>
              <a:rPr lang="zh-TW" altLang="en-US" sz="1200" dirty="0" smtClean="0"/>
              <a:t>結果</a:t>
            </a:r>
            <a:endParaRPr lang="zh-TW" altLang="en-US" sz="1200" dirty="0"/>
          </a:p>
        </p:txBody>
      </p:sp>
      <p:sp>
        <p:nvSpPr>
          <p:cNvPr id="29" name="文字方塊 28"/>
          <p:cNvSpPr txBox="1"/>
          <p:nvPr/>
        </p:nvSpPr>
        <p:spPr>
          <a:xfrm>
            <a:off x="121559" y="1858785"/>
            <a:ext cx="1581074" cy="276999"/>
          </a:xfrm>
          <a:prstGeom prst="rect">
            <a:avLst/>
          </a:prstGeom>
          <a:noFill/>
        </p:spPr>
        <p:txBody>
          <a:bodyPr wrap="none" rtlCol="0">
            <a:spAutoFit/>
          </a:bodyPr>
          <a:lstStyle/>
          <a:p>
            <a:r>
              <a:rPr lang="en-US" altLang="zh-TW" sz="1200" dirty="0" smtClean="0"/>
              <a:t>Box Name : U1_1_260</a:t>
            </a:r>
            <a:endParaRPr lang="zh-TW" altLang="en-US" sz="1200" dirty="0"/>
          </a:p>
        </p:txBody>
      </p:sp>
      <p:pic>
        <p:nvPicPr>
          <p:cNvPr id="3074" name="Picture 2" descr="Z:\Kevin\20250218\O\U1_1_260\TensorOutpu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716295"/>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Z:\Kevin\20250218\O\U1_1_260\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156" y="1716296"/>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Z:\Kevin\20250218\N\U1_1_260\originalTensor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0593" y="1696873"/>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Z:\Kevin\20250218\N\U36_1_2\originalTensorOutput.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0" y="3778402"/>
            <a:ext cx="13811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Z:\Kevin\20250218\N\U36_1_2\TensorRTIn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656" y="3736449"/>
            <a:ext cx="13811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Z:\Kevin\20250218\O\U36_1_2\TensorOutput.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6320" y="3736449"/>
            <a:ext cx="1381125" cy="400050"/>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7092280" y="972763"/>
            <a:ext cx="1300101" cy="461665"/>
          </a:xfrm>
          <a:prstGeom prst="rect">
            <a:avLst/>
          </a:prstGeom>
          <a:noFill/>
        </p:spPr>
        <p:txBody>
          <a:bodyPr wrap="none" rtlCol="0">
            <a:spAutoFit/>
          </a:bodyPr>
          <a:lstStyle/>
          <a:p>
            <a:pPr algn="ctr"/>
            <a:r>
              <a:rPr lang="zh-TW" altLang="en-US" sz="1200" dirty="0" smtClean="0"/>
              <a:t>裁切後</a:t>
            </a:r>
            <a:r>
              <a:rPr lang="zh-TW" altLang="en-US" sz="1200" dirty="0" smtClean="0"/>
              <a:t>結果</a:t>
            </a:r>
            <a:endParaRPr lang="en-US" altLang="zh-TW" sz="1200" dirty="0" smtClean="0"/>
          </a:p>
          <a:p>
            <a:pPr algn="ctr"/>
            <a:r>
              <a:rPr lang="en-US" altLang="zh-TW" sz="1200" dirty="0" smtClean="0"/>
              <a:t>Neighbor </a:t>
            </a:r>
            <a:r>
              <a:rPr lang="en-US" altLang="zh-TW" sz="1200" dirty="0" err="1" smtClean="0"/>
              <a:t>Neareat</a:t>
            </a:r>
            <a:endParaRPr lang="zh-TW" altLang="en-US" sz="1200" dirty="0"/>
          </a:p>
        </p:txBody>
      </p:sp>
      <p:pic>
        <p:nvPicPr>
          <p:cNvPr id="1028" name="Picture 4" descr="D:\kevin_lin\AOI AI Engine\20250218\N\NN\U1_1_260\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1728788"/>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kevin_lin\AOI AI Engine\20250218\N\NN\U1_1_260\originalTensor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0406" y="1732598"/>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kevin_lin\AOI AI Engine\20250218\N\NN\U36_1_2\TensorRTInpu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264" y="3219822"/>
            <a:ext cx="13811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kevin_lin\AOI AI Engine\20250218\N\NN\U36_1_2\originalTensorOutput.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8264" y="3736449"/>
            <a:ext cx="13811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kevin_lin\AOI AI Engine\20250218\N\bilinear\U1_1_260\TensorRT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772" y="1696872"/>
            <a:ext cx="5619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kevin_lin\AOI AI Engine\20250218\N\bilinear\U36_1_2\TensorRTInput.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5070" y="3219440"/>
            <a:ext cx="12192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857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497FAC6-DDDA-4EF9-AE53-E0AF4A47803E}" type="slidenum">
              <a:rPr lang="zh-TW" altLang="en-US" smtClean="0"/>
              <a:t>81</a:t>
            </a:fld>
            <a:endParaRPr lang="zh-TW" altLang="en-US" dirty="0"/>
          </a:p>
        </p:txBody>
      </p:sp>
      <p:sp>
        <p:nvSpPr>
          <p:cNvPr id="6" name="標題 1"/>
          <p:cNvSpPr txBox="1">
            <a:spLocks/>
          </p:cNvSpPr>
          <p:nvPr/>
        </p:nvSpPr>
        <p:spPr>
          <a:xfrm>
            <a:off x="619944" y="2039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000" b="1" dirty="0" smtClean="0"/>
              <a:t>AI </a:t>
            </a:r>
            <a:r>
              <a:rPr lang="zh-TW" altLang="en-US" sz="2000" b="1" dirty="0" smtClean="0"/>
              <a:t>檢測 </a:t>
            </a:r>
            <a:r>
              <a:rPr lang="en-US" altLang="zh-TW" sz="2000" b="1" dirty="0" smtClean="0"/>
              <a:t>(</a:t>
            </a:r>
            <a:r>
              <a:rPr lang="zh-TW" altLang="en-US" sz="2000" b="1" dirty="0" smtClean="0"/>
              <a:t> </a:t>
            </a:r>
            <a:r>
              <a:rPr lang="en-US" altLang="zh-TW" sz="2000" b="1" dirty="0"/>
              <a:t>Z</a:t>
            </a:r>
            <a:r>
              <a:rPr lang="en-US" altLang="zh-TW" sz="2000" b="1" dirty="0" smtClean="0"/>
              <a:t>ero Padding</a:t>
            </a:r>
            <a:r>
              <a:rPr lang="zh-TW" altLang="en-US" sz="2000" b="1" dirty="0" smtClean="0"/>
              <a:t> 測試</a:t>
            </a:r>
            <a:r>
              <a:rPr lang="en-US" altLang="zh-TW" sz="2000" b="1" dirty="0" smtClean="0"/>
              <a:t>)</a:t>
            </a:r>
            <a:endParaRPr lang="zh-TW" altLang="en-US" sz="2000" b="1" dirty="0"/>
          </a:p>
        </p:txBody>
      </p:sp>
      <p:sp>
        <p:nvSpPr>
          <p:cNvPr id="22" name="文字方塊 21"/>
          <p:cNvSpPr txBox="1"/>
          <p:nvPr/>
        </p:nvSpPr>
        <p:spPr>
          <a:xfrm>
            <a:off x="10374" y="4889584"/>
            <a:ext cx="4724370" cy="253916"/>
          </a:xfrm>
          <a:prstGeom prst="rect">
            <a:avLst/>
          </a:prstGeom>
          <a:noFill/>
        </p:spPr>
        <p:txBody>
          <a:bodyPr wrap="none" rtlCol="0">
            <a:spAutoFit/>
          </a:bodyPr>
          <a:lstStyle/>
          <a:p>
            <a:r>
              <a:rPr lang="en-US" altLang="zh-TW" sz="1050" dirty="0" err="1" smtClean="0"/>
              <a:t>Rawdata</a:t>
            </a:r>
            <a:r>
              <a:rPr lang="en-US" altLang="zh-TW" sz="1050" dirty="0" smtClean="0"/>
              <a:t> : </a:t>
            </a:r>
            <a:r>
              <a:rPr lang="zh-TW" altLang="en-US" sz="1050" dirty="0" smtClean="0"/>
              <a:t>中科白線 </a:t>
            </a:r>
            <a:r>
              <a:rPr lang="en-US" altLang="zh-TW" sz="1050" dirty="0" smtClean="0"/>
              <a:t>/ </a:t>
            </a:r>
            <a:r>
              <a:rPr lang="en-US" altLang="zh-TW" sz="1050" dirty="0"/>
              <a:t>1101_</a:t>
            </a:r>
            <a:r>
              <a:rPr lang="zh-TW" altLang="en-US" sz="1050" dirty="0"/>
              <a:t>導入空板白線分析版本無誤報</a:t>
            </a:r>
            <a:r>
              <a:rPr lang="en-US" altLang="zh-TW" sz="1050" dirty="0"/>
              <a:t>\Img20241031144846</a:t>
            </a:r>
            <a:endParaRPr lang="zh-TW" altLang="en-US" sz="105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87774"/>
            <a:ext cx="2635224" cy="1189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文字方塊 17"/>
          <p:cNvSpPr txBox="1"/>
          <p:nvPr/>
        </p:nvSpPr>
        <p:spPr>
          <a:xfrm>
            <a:off x="208584" y="621347"/>
            <a:ext cx="8755904" cy="1077218"/>
          </a:xfrm>
          <a:prstGeom prst="rect">
            <a:avLst/>
          </a:prstGeom>
          <a:noFill/>
        </p:spPr>
        <p:txBody>
          <a:bodyPr wrap="square" rtlCol="0">
            <a:spAutoFit/>
          </a:bodyPr>
          <a:lstStyle/>
          <a:p>
            <a:pPr marL="179388" indent="-179388">
              <a:buFont typeface="Wingdings" panose="05000000000000000000" pitchFamily="2" charset="2"/>
              <a:buChar char="l"/>
            </a:pPr>
            <a:r>
              <a:rPr lang="en-US" altLang="zh-TW" sz="1600" b="1" dirty="0" smtClean="0"/>
              <a:t>1.</a:t>
            </a:r>
            <a:r>
              <a:rPr lang="zh-TW" altLang="en-US" sz="1600" b="1" dirty="0" smtClean="0"/>
              <a:t> </a:t>
            </a:r>
            <a:r>
              <a:rPr lang="zh-TW" altLang="en-US" sz="1600" b="1" dirty="0" smtClean="0"/>
              <a:t>存圖完成 </a:t>
            </a:r>
            <a:r>
              <a:rPr lang="en-US" altLang="zh-TW" sz="1600" b="1" dirty="0" smtClean="0"/>
              <a:t>UI</a:t>
            </a:r>
            <a:r>
              <a:rPr lang="zh-TW" altLang="en-US" sz="1600" b="1" dirty="0" smtClean="0"/>
              <a:t> 介面，只要在存取 </a:t>
            </a:r>
            <a:r>
              <a:rPr lang="en-US" altLang="zh-TW" sz="1600" b="1" dirty="0" err="1" smtClean="0"/>
              <a:t>Rawdata</a:t>
            </a:r>
            <a:r>
              <a:rPr lang="en-US" altLang="zh-TW" sz="1600" b="1" dirty="0" smtClean="0"/>
              <a:t> </a:t>
            </a:r>
            <a:r>
              <a:rPr lang="zh-TW" altLang="en-US" sz="1600" b="1" dirty="0" smtClean="0"/>
              <a:t>時有勾選 </a:t>
            </a:r>
            <a:r>
              <a:rPr lang="en-US" altLang="zh-TW" sz="1600" b="1" dirty="0" smtClean="0"/>
              <a:t>“ Save RGB Data ”</a:t>
            </a:r>
            <a:r>
              <a:rPr lang="zh-TW" altLang="en-US" sz="1600" b="1" dirty="0" smtClean="0"/>
              <a:t>，即產生</a:t>
            </a:r>
            <a:r>
              <a:rPr lang="en-US" altLang="zh-TW" sz="1600" b="1" dirty="0" smtClean="0"/>
              <a:t>RGB</a:t>
            </a:r>
            <a:r>
              <a:rPr lang="zh-TW" altLang="en-US" sz="1600" b="1" dirty="0" smtClean="0"/>
              <a:t> 資料夾內部含有 </a:t>
            </a:r>
            <a:r>
              <a:rPr lang="en-US" altLang="zh-TW" sz="1600" b="1" dirty="0" smtClean="0"/>
              <a:t>RGB</a:t>
            </a:r>
            <a:r>
              <a:rPr lang="zh-TW" altLang="en-US" sz="1600" b="1" dirty="0" smtClean="0"/>
              <a:t> 影像供訓練</a:t>
            </a:r>
            <a:endParaRPr lang="en-US" altLang="zh-TW" sz="1600" b="1" dirty="0" smtClean="0"/>
          </a:p>
          <a:p>
            <a:pPr marL="179388" indent="-179388">
              <a:buFont typeface="Wingdings" panose="05000000000000000000" pitchFamily="2" charset="2"/>
              <a:buChar char="l"/>
            </a:pPr>
            <a:endParaRPr lang="en-US" altLang="zh-TW" sz="1600" b="1" dirty="0"/>
          </a:p>
          <a:p>
            <a:pPr marL="179388" indent="-179388">
              <a:buFont typeface="Wingdings" panose="05000000000000000000" pitchFamily="2" charset="2"/>
              <a:buChar char="l"/>
            </a:pPr>
            <a:r>
              <a:rPr lang="en-US" altLang="zh-TW" sz="1600" b="1" dirty="0" smtClean="0"/>
              <a:t>2.</a:t>
            </a:r>
            <a:r>
              <a:rPr lang="zh-TW" altLang="en-US" sz="1600" b="1" dirty="0" smtClean="0"/>
              <a:t>新增註冊表 </a:t>
            </a:r>
            <a:r>
              <a:rPr lang="en-US" altLang="zh-TW" sz="1600" b="1" dirty="0" err="1" smtClean="0"/>
              <a:t>bDumpRGBPaddingImage</a:t>
            </a:r>
            <a:r>
              <a:rPr lang="zh-TW" altLang="en-US" sz="1600" b="1" dirty="0" smtClean="0"/>
              <a:t>，用以決議是否要同步 </a:t>
            </a:r>
            <a:r>
              <a:rPr lang="en-US" altLang="zh-TW" sz="1600" b="1" dirty="0" smtClean="0"/>
              <a:t>Dump Padding </a:t>
            </a:r>
            <a:r>
              <a:rPr lang="zh-TW" altLang="en-US" sz="1600" b="1" dirty="0" smtClean="0"/>
              <a:t>影像供訓練</a:t>
            </a:r>
            <a:endParaRPr lang="en-US" altLang="zh-TW" sz="1600" b="1" dirty="0" smtClean="0"/>
          </a:p>
        </p:txBody>
      </p:sp>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995686"/>
            <a:ext cx="3960440" cy="2620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311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467544" y="51550"/>
            <a:ext cx="8229600" cy="43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smtClean="0"/>
              <a:t>使用 </a:t>
            </a:r>
            <a:r>
              <a:rPr lang="en-US" altLang="zh-TW" sz="2000" b="1" dirty="0" smtClean="0"/>
              <a:t>OpenCV2.4.9 </a:t>
            </a:r>
            <a:r>
              <a:rPr lang="zh-TW" altLang="en-US" sz="2000" b="1" dirty="0" smtClean="0"/>
              <a:t>推論</a:t>
            </a:r>
            <a:endParaRPr lang="zh-TW" altLang="en-US" sz="1200" dirty="0"/>
          </a:p>
        </p:txBody>
      </p:sp>
      <p:sp>
        <p:nvSpPr>
          <p:cNvPr id="16" name="文字方塊 15"/>
          <p:cNvSpPr txBox="1"/>
          <p:nvPr/>
        </p:nvSpPr>
        <p:spPr>
          <a:xfrm>
            <a:off x="35496" y="4845809"/>
            <a:ext cx="1008609" cy="246221"/>
          </a:xfrm>
          <a:prstGeom prst="rect">
            <a:avLst/>
          </a:prstGeom>
          <a:noFill/>
        </p:spPr>
        <p:txBody>
          <a:bodyPr wrap="none" rtlCol="0">
            <a:spAutoFit/>
          </a:bodyPr>
          <a:lstStyle/>
          <a:p>
            <a:r>
              <a:rPr lang="en-US" altLang="zh-TW" sz="1000" dirty="0" smtClean="0"/>
              <a:t>TRI Confidential</a:t>
            </a:r>
            <a:endParaRPr lang="zh-TW" altLang="en-US" sz="1000" dirty="0"/>
          </a:p>
        </p:txBody>
      </p:sp>
      <p:sp>
        <p:nvSpPr>
          <p:cNvPr id="6" name="投影片編號版面配置區 5"/>
          <p:cNvSpPr>
            <a:spLocks noGrp="1"/>
          </p:cNvSpPr>
          <p:nvPr>
            <p:ph type="sldNum" sz="quarter" idx="12"/>
          </p:nvPr>
        </p:nvSpPr>
        <p:spPr/>
        <p:txBody>
          <a:bodyPr/>
          <a:lstStyle/>
          <a:p>
            <a:fld id="{E497FAC6-DDDA-4EF9-AE53-E0AF4A47803E}" type="slidenum">
              <a:rPr lang="zh-TW" altLang="en-US" smtClean="0">
                <a:solidFill>
                  <a:schemeClr val="bg1"/>
                </a:solidFill>
              </a:rPr>
              <a:t>9</a:t>
            </a:fld>
            <a:endParaRPr lang="zh-TW" altLang="en-US" dirty="0">
              <a:solidFill>
                <a:schemeClr val="bg1"/>
              </a:solidFill>
            </a:endParaRPr>
          </a:p>
        </p:txBody>
      </p:sp>
      <p:sp>
        <p:nvSpPr>
          <p:cNvPr id="23" name="文字方塊 22"/>
          <p:cNvSpPr txBox="1"/>
          <p:nvPr/>
        </p:nvSpPr>
        <p:spPr>
          <a:xfrm>
            <a:off x="250464" y="432996"/>
            <a:ext cx="8260232" cy="338554"/>
          </a:xfrm>
          <a:prstGeom prst="rect">
            <a:avLst/>
          </a:prstGeom>
          <a:noFill/>
        </p:spPr>
        <p:txBody>
          <a:bodyPr wrap="square" rtlCol="0">
            <a:spAutoFit/>
          </a:bodyPr>
          <a:lstStyle/>
          <a:p>
            <a:r>
              <a:rPr lang="zh-TW" altLang="en-US" sz="1600" b="1" dirty="0"/>
              <a:t>將</a:t>
            </a:r>
            <a:r>
              <a:rPr lang="zh-TW" altLang="en-US" sz="1600" b="1" dirty="0" smtClean="0"/>
              <a:t>屬性頁</a:t>
            </a:r>
            <a:r>
              <a:rPr lang="en-US" altLang="zh-TW" sz="1600" b="1" dirty="0" smtClean="0"/>
              <a:t>-&gt;</a:t>
            </a:r>
            <a:r>
              <a:rPr lang="zh-TW" altLang="en-US" sz="1600" b="1" dirty="0" smtClean="0"/>
              <a:t> </a:t>
            </a:r>
            <a:r>
              <a:rPr lang="en-US" altLang="zh-TW" sz="1600" b="1" dirty="0" smtClean="0"/>
              <a:t>VC++</a:t>
            </a:r>
            <a:r>
              <a:rPr lang="zh-TW" altLang="en-US" sz="1600" b="1" dirty="0" smtClean="0"/>
              <a:t> 目錄的 </a:t>
            </a:r>
            <a:r>
              <a:rPr lang="en-US" altLang="zh-TW" sz="1600" b="1" dirty="0" smtClean="0"/>
              <a:t>Include</a:t>
            </a:r>
            <a:r>
              <a:rPr lang="zh-TW" altLang="en-US" sz="1600" b="1" dirty="0" smtClean="0"/>
              <a:t>目錄和程式庫目錄修改成 </a:t>
            </a:r>
            <a:r>
              <a:rPr lang="en-US" altLang="zh-TW" sz="1600" b="1" dirty="0" err="1" smtClean="0"/>
              <a:t>OpenCV</a:t>
            </a:r>
            <a:r>
              <a:rPr lang="en-US" altLang="zh-TW" sz="1600" b="1" dirty="0" smtClean="0"/>
              <a:t> 2.4.9 </a:t>
            </a:r>
            <a:r>
              <a:rPr lang="zh-TW" altLang="en-US" sz="1600" b="1" dirty="0" smtClean="0"/>
              <a:t>的路徑</a:t>
            </a:r>
            <a:endParaRPr lang="en-US" altLang="zh-TW" sz="1600"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771550"/>
            <a:ext cx="3528391" cy="1944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3704" y="771550"/>
            <a:ext cx="3456384" cy="193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3102717"/>
            <a:ext cx="3456384" cy="19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字方塊 12"/>
          <p:cNvSpPr txBox="1"/>
          <p:nvPr/>
        </p:nvSpPr>
        <p:spPr>
          <a:xfrm>
            <a:off x="263000" y="2787774"/>
            <a:ext cx="8260232" cy="338554"/>
          </a:xfrm>
          <a:prstGeom prst="rect">
            <a:avLst/>
          </a:prstGeom>
          <a:noFill/>
        </p:spPr>
        <p:txBody>
          <a:bodyPr wrap="square" rtlCol="0">
            <a:spAutoFit/>
          </a:bodyPr>
          <a:lstStyle/>
          <a:p>
            <a:r>
              <a:rPr lang="zh-TW" altLang="en-US" sz="1600" b="1" dirty="0"/>
              <a:t>將</a:t>
            </a:r>
            <a:r>
              <a:rPr lang="zh-TW" altLang="en-US" sz="1600" b="1" dirty="0" smtClean="0"/>
              <a:t>屬性頁</a:t>
            </a:r>
            <a:r>
              <a:rPr lang="en-US" altLang="zh-TW" sz="1600" b="1" dirty="0" smtClean="0"/>
              <a:t>-&gt;</a:t>
            </a:r>
            <a:r>
              <a:rPr lang="zh-TW" altLang="en-US" sz="1600" b="1" dirty="0" smtClean="0"/>
              <a:t> </a:t>
            </a:r>
            <a:r>
              <a:rPr lang="en-US" altLang="zh-TW" sz="1600" b="1" dirty="0" smtClean="0"/>
              <a:t>C/C++</a:t>
            </a:r>
            <a:r>
              <a:rPr lang="zh-TW" altLang="en-US" sz="1600" b="1" dirty="0" smtClean="0"/>
              <a:t> </a:t>
            </a:r>
            <a:r>
              <a:rPr lang="en-US" altLang="zh-TW" sz="1600" b="1" dirty="0" smtClean="0"/>
              <a:t>-&gt;</a:t>
            </a:r>
            <a:r>
              <a:rPr lang="zh-TW" altLang="en-US" sz="1600" b="1" dirty="0" smtClean="0"/>
              <a:t>  一般的 其他 </a:t>
            </a:r>
            <a:r>
              <a:rPr lang="en-US" altLang="zh-TW" sz="1600" b="1" dirty="0" smtClean="0"/>
              <a:t>Include</a:t>
            </a:r>
            <a:r>
              <a:rPr lang="zh-TW" altLang="en-US" sz="1600" b="1" dirty="0" smtClean="0"/>
              <a:t>目錄修改成 </a:t>
            </a:r>
            <a:r>
              <a:rPr lang="en-US" altLang="zh-TW" sz="1600" b="1" dirty="0" err="1" smtClean="0"/>
              <a:t>OpenCV</a:t>
            </a:r>
            <a:r>
              <a:rPr lang="en-US" altLang="zh-TW" sz="1600" b="1" dirty="0" smtClean="0"/>
              <a:t> 2.4.9 </a:t>
            </a:r>
            <a:r>
              <a:rPr lang="zh-TW" altLang="en-US" sz="1600" b="1" dirty="0" smtClean="0"/>
              <a:t>的路徑</a:t>
            </a:r>
            <a:endParaRPr lang="en-US" altLang="zh-TW" sz="1600" b="1" dirty="0"/>
          </a:p>
        </p:txBody>
      </p:sp>
    </p:spTree>
    <p:extLst>
      <p:ext uri="{BB962C8B-B14F-4D97-AF65-F5344CB8AC3E}">
        <p14:creationId xmlns:p14="http://schemas.microsoft.com/office/powerpoint/2010/main" val="3218648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121022</TotalTime>
  <Words>5410</Words>
  <Application>Microsoft Office PowerPoint</Application>
  <PresentationFormat>如螢幕大小 (16:9)</PresentationFormat>
  <Paragraphs>957</Paragraphs>
  <Slides>81</Slides>
  <Notes>56</Notes>
  <HiddenSlides>0</HiddenSlides>
  <MMClips>0</MMClips>
  <ScaleCrop>false</ScaleCrop>
  <HeadingPairs>
    <vt:vector size="4" baseType="variant">
      <vt:variant>
        <vt:lpstr>佈景主題</vt:lpstr>
      </vt:variant>
      <vt:variant>
        <vt:i4>1</vt:i4>
      </vt:variant>
      <vt:variant>
        <vt:lpstr>投影片標題</vt:lpstr>
      </vt:variant>
      <vt:variant>
        <vt:i4>81</vt:i4>
      </vt:variant>
    </vt:vector>
  </HeadingPairs>
  <TitlesOfParts>
    <vt:vector size="82" baseType="lpstr">
      <vt:lpstr>Office 佈景主題</vt:lpstr>
      <vt:lpstr>TensorRT 8.6.5推論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Threading Model</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SandraChang</dc:creator>
  <cp:lastModifiedBy>KevinLin</cp:lastModifiedBy>
  <cp:revision>884</cp:revision>
  <dcterms:created xsi:type="dcterms:W3CDTF">2020-03-26T02:59:05Z</dcterms:created>
  <dcterms:modified xsi:type="dcterms:W3CDTF">2025-02-27T09:51:23Z</dcterms:modified>
</cp:coreProperties>
</file>